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0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0F5"/>
    <a:srgbClr val="FFE07D"/>
    <a:srgbClr val="FFC000"/>
    <a:srgbClr val="3F9B0C"/>
    <a:srgbClr val="297FD5"/>
    <a:srgbClr val="CF7700"/>
    <a:srgbClr val="3477B2"/>
    <a:srgbClr val="072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98" autoAdjust="0"/>
    <p:restoredTop sz="93770" autoAdjust="0"/>
  </p:normalViewPr>
  <p:slideViewPr>
    <p:cSldViewPr snapToGrid="0">
      <p:cViewPr>
        <p:scale>
          <a:sx n="66" d="100"/>
          <a:sy n="66" d="100"/>
        </p:scale>
        <p:origin x="288" y="82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C6D2-E99F-4C2E-BB4B-A35EA20D987B}" type="datetimeFigureOut">
              <a:rPr lang="en-IN" smtClean="0"/>
              <a:t>26-10-2024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068B-6593-4CAF-ADE9-22AC35AAE640}" type="slidenum">
              <a:rPr lang="en-IN" smtClean="0"/>
              <a:t>‹#›</a:t>
            </a:fld>
            <a:endParaRPr lang="en-IN"/>
          </a:p>
        </p:txBody>
      </p:sp>
    </p:spTree>
    <p:extLst>
      <p:ext uri="{BB962C8B-B14F-4D97-AF65-F5344CB8AC3E}">
        <p14:creationId xmlns:p14="http://schemas.microsoft.com/office/powerpoint/2010/main" val="271615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a:t>
            </a:fld>
            <a:endParaRPr lang="en-IN"/>
          </a:p>
        </p:txBody>
      </p:sp>
    </p:spTree>
    <p:extLst>
      <p:ext uri="{BB962C8B-B14F-4D97-AF65-F5344CB8AC3E}">
        <p14:creationId xmlns:p14="http://schemas.microsoft.com/office/powerpoint/2010/main" val="278050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27</a:t>
            </a:fld>
            <a:endParaRPr lang="en-IN"/>
          </a:p>
        </p:txBody>
      </p:sp>
    </p:spTree>
    <p:extLst>
      <p:ext uri="{BB962C8B-B14F-4D97-AF65-F5344CB8AC3E}">
        <p14:creationId xmlns:p14="http://schemas.microsoft.com/office/powerpoint/2010/main" val="257458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28</a:t>
            </a:fld>
            <a:endParaRPr lang="en-IN"/>
          </a:p>
        </p:txBody>
      </p:sp>
    </p:spTree>
    <p:extLst>
      <p:ext uri="{BB962C8B-B14F-4D97-AF65-F5344CB8AC3E}">
        <p14:creationId xmlns:p14="http://schemas.microsoft.com/office/powerpoint/2010/main" val="1078390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29</a:t>
            </a:fld>
            <a:endParaRPr lang="en-IN"/>
          </a:p>
        </p:txBody>
      </p:sp>
    </p:spTree>
    <p:extLst>
      <p:ext uri="{BB962C8B-B14F-4D97-AF65-F5344CB8AC3E}">
        <p14:creationId xmlns:p14="http://schemas.microsoft.com/office/powerpoint/2010/main" val="3134623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30</a:t>
            </a:fld>
            <a:endParaRPr lang="en-IN"/>
          </a:p>
        </p:txBody>
      </p:sp>
    </p:spTree>
    <p:extLst>
      <p:ext uri="{BB962C8B-B14F-4D97-AF65-F5344CB8AC3E}">
        <p14:creationId xmlns:p14="http://schemas.microsoft.com/office/powerpoint/2010/main" val="2670602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31</a:t>
            </a:fld>
            <a:endParaRPr lang="en-IN"/>
          </a:p>
        </p:txBody>
      </p:sp>
    </p:spTree>
    <p:extLst>
      <p:ext uri="{BB962C8B-B14F-4D97-AF65-F5344CB8AC3E}">
        <p14:creationId xmlns:p14="http://schemas.microsoft.com/office/powerpoint/2010/main" val="129566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32</a:t>
            </a:fld>
            <a:endParaRPr lang="en-IN"/>
          </a:p>
        </p:txBody>
      </p:sp>
    </p:spTree>
    <p:extLst>
      <p:ext uri="{BB962C8B-B14F-4D97-AF65-F5344CB8AC3E}">
        <p14:creationId xmlns:p14="http://schemas.microsoft.com/office/powerpoint/2010/main" val="310837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33</a:t>
            </a:fld>
            <a:endParaRPr lang="en-IN"/>
          </a:p>
        </p:txBody>
      </p:sp>
    </p:spTree>
    <p:extLst>
      <p:ext uri="{BB962C8B-B14F-4D97-AF65-F5344CB8AC3E}">
        <p14:creationId xmlns:p14="http://schemas.microsoft.com/office/powerpoint/2010/main" val="239164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34</a:t>
            </a:fld>
            <a:endParaRPr lang="en-IN"/>
          </a:p>
        </p:txBody>
      </p:sp>
    </p:spTree>
    <p:extLst>
      <p:ext uri="{BB962C8B-B14F-4D97-AF65-F5344CB8AC3E}">
        <p14:creationId xmlns:p14="http://schemas.microsoft.com/office/powerpoint/2010/main" val="120047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35</a:t>
            </a:fld>
            <a:endParaRPr lang="en-IN"/>
          </a:p>
        </p:txBody>
      </p:sp>
    </p:spTree>
    <p:extLst>
      <p:ext uri="{BB962C8B-B14F-4D97-AF65-F5344CB8AC3E}">
        <p14:creationId xmlns:p14="http://schemas.microsoft.com/office/powerpoint/2010/main" val="3590937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36</a:t>
            </a:fld>
            <a:endParaRPr lang="en-IN"/>
          </a:p>
        </p:txBody>
      </p:sp>
    </p:spTree>
    <p:extLst>
      <p:ext uri="{BB962C8B-B14F-4D97-AF65-F5344CB8AC3E}">
        <p14:creationId xmlns:p14="http://schemas.microsoft.com/office/powerpoint/2010/main" val="427115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a:t>
            </a:fld>
            <a:endParaRPr lang="en-IN"/>
          </a:p>
        </p:txBody>
      </p:sp>
    </p:spTree>
    <p:extLst>
      <p:ext uri="{BB962C8B-B14F-4D97-AF65-F5344CB8AC3E}">
        <p14:creationId xmlns:p14="http://schemas.microsoft.com/office/powerpoint/2010/main" val="150611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37</a:t>
            </a:fld>
            <a:endParaRPr lang="en-IN"/>
          </a:p>
        </p:txBody>
      </p:sp>
    </p:spTree>
    <p:extLst>
      <p:ext uri="{BB962C8B-B14F-4D97-AF65-F5344CB8AC3E}">
        <p14:creationId xmlns:p14="http://schemas.microsoft.com/office/powerpoint/2010/main" val="2705636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38</a:t>
            </a:fld>
            <a:endParaRPr lang="en-IN"/>
          </a:p>
        </p:txBody>
      </p:sp>
    </p:spTree>
    <p:extLst>
      <p:ext uri="{BB962C8B-B14F-4D97-AF65-F5344CB8AC3E}">
        <p14:creationId xmlns:p14="http://schemas.microsoft.com/office/powerpoint/2010/main" val="1475682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39</a:t>
            </a:fld>
            <a:endParaRPr lang="en-IN"/>
          </a:p>
        </p:txBody>
      </p:sp>
    </p:spTree>
    <p:extLst>
      <p:ext uri="{BB962C8B-B14F-4D97-AF65-F5344CB8AC3E}">
        <p14:creationId xmlns:p14="http://schemas.microsoft.com/office/powerpoint/2010/main" val="56911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40</a:t>
            </a:fld>
            <a:endParaRPr lang="en-IN"/>
          </a:p>
        </p:txBody>
      </p:sp>
    </p:spTree>
    <p:extLst>
      <p:ext uri="{BB962C8B-B14F-4D97-AF65-F5344CB8AC3E}">
        <p14:creationId xmlns:p14="http://schemas.microsoft.com/office/powerpoint/2010/main" val="4181593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41</a:t>
            </a:fld>
            <a:endParaRPr lang="en-IN"/>
          </a:p>
        </p:txBody>
      </p:sp>
    </p:spTree>
    <p:extLst>
      <p:ext uri="{BB962C8B-B14F-4D97-AF65-F5344CB8AC3E}">
        <p14:creationId xmlns:p14="http://schemas.microsoft.com/office/powerpoint/2010/main" val="198985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42</a:t>
            </a:fld>
            <a:endParaRPr lang="en-IN"/>
          </a:p>
        </p:txBody>
      </p:sp>
    </p:spTree>
    <p:extLst>
      <p:ext uri="{BB962C8B-B14F-4D97-AF65-F5344CB8AC3E}">
        <p14:creationId xmlns:p14="http://schemas.microsoft.com/office/powerpoint/2010/main" val="3577447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43</a:t>
            </a:fld>
            <a:endParaRPr lang="en-IN"/>
          </a:p>
        </p:txBody>
      </p:sp>
    </p:spTree>
    <p:extLst>
      <p:ext uri="{BB962C8B-B14F-4D97-AF65-F5344CB8AC3E}">
        <p14:creationId xmlns:p14="http://schemas.microsoft.com/office/powerpoint/2010/main" val="2506970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44</a:t>
            </a:fld>
            <a:endParaRPr lang="en-IN"/>
          </a:p>
        </p:txBody>
      </p:sp>
    </p:spTree>
    <p:extLst>
      <p:ext uri="{BB962C8B-B14F-4D97-AF65-F5344CB8AC3E}">
        <p14:creationId xmlns:p14="http://schemas.microsoft.com/office/powerpoint/2010/main" val="3817613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45</a:t>
            </a:fld>
            <a:endParaRPr lang="en-IN"/>
          </a:p>
        </p:txBody>
      </p:sp>
    </p:spTree>
    <p:extLst>
      <p:ext uri="{BB962C8B-B14F-4D97-AF65-F5344CB8AC3E}">
        <p14:creationId xmlns:p14="http://schemas.microsoft.com/office/powerpoint/2010/main" val="1317672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46</a:t>
            </a:fld>
            <a:endParaRPr lang="en-IN"/>
          </a:p>
        </p:txBody>
      </p:sp>
    </p:spTree>
    <p:extLst>
      <p:ext uri="{BB962C8B-B14F-4D97-AF65-F5344CB8AC3E}">
        <p14:creationId xmlns:p14="http://schemas.microsoft.com/office/powerpoint/2010/main" val="2939938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20</a:t>
            </a:fld>
            <a:endParaRPr lang="en-IN"/>
          </a:p>
        </p:txBody>
      </p:sp>
    </p:spTree>
    <p:extLst>
      <p:ext uri="{BB962C8B-B14F-4D97-AF65-F5344CB8AC3E}">
        <p14:creationId xmlns:p14="http://schemas.microsoft.com/office/powerpoint/2010/main" val="2517072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B0068B-6593-4CAF-ADE9-22AC35AAE6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256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B0068B-6593-4CAF-ADE9-22AC35AAE6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49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21</a:t>
            </a:fld>
            <a:endParaRPr lang="en-IN"/>
          </a:p>
        </p:txBody>
      </p:sp>
    </p:spTree>
    <p:extLst>
      <p:ext uri="{BB962C8B-B14F-4D97-AF65-F5344CB8AC3E}">
        <p14:creationId xmlns:p14="http://schemas.microsoft.com/office/powerpoint/2010/main" val="2562842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22</a:t>
            </a:fld>
            <a:endParaRPr lang="en-IN"/>
          </a:p>
        </p:txBody>
      </p:sp>
    </p:spTree>
    <p:extLst>
      <p:ext uri="{BB962C8B-B14F-4D97-AF65-F5344CB8AC3E}">
        <p14:creationId xmlns:p14="http://schemas.microsoft.com/office/powerpoint/2010/main" val="171243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23</a:t>
            </a:fld>
            <a:endParaRPr lang="en-IN"/>
          </a:p>
        </p:txBody>
      </p:sp>
    </p:spTree>
    <p:extLst>
      <p:ext uri="{BB962C8B-B14F-4D97-AF65-F5344CB8AC3E}">
        <p14:creationId xmlns:p14="http://schemas.microsoft.com/office/powerpoint/2010/main" val="112108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24</a:t>
            </a:fld>
            <a:endParaRPr lang="en-IN"/>
          </a:p>
        </p:txBody>
      </p:sp>
    </p:spTree>
    <p:extLst>
      <p:ext uri="{BB962C8B-B14F-4D97-AF65-F5344CB8AC3E}">
        <p14:creationId xmlns:p14="http://schemas.microsoft.com/office/powerpoint/2010/main" val="245139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25</a:t>
            </a:fld>
            <a:endParaRPr lang="en-IN"/>
          </a:p>
        </p:txBody>
      </p:sp>
    </p:spTree>
    <p:extLst>
      <p:ext uri="{BB962C8B-B14F-4D97-AF65-F5344CB8AC3E}">
        <p14:creationId xmlns:p14="http://schemas.microsoft.com/office/powerpoint/2010/main" val="61736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B0068B-6593-4CAF-ADE9-22AC35AAE640}" type="slidenum">
              <a:rPr lang="en-IN" smtClean="0"/>
              <a:t>26</a:t>
            </a:fld>
            <a:endParaRPr lang="en-IN"/>
          </a:p>
        </p:txBody>
      </p:sp>
    </p:spTree>
    <p:extLst>
      <p:ext uri="{BB962C8B-B14F-4D97-AF65-F5344CB8AC3E}">
        <p14:creationId xmlns:p14="http://schemas.microsoft.com/office/powerpoint/2010/main" val="1562274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587D-44D8-C474-BE6B-050B48E50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4A1FED-EE8D-7D14-A018-CF1B515E74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B36104-4D1D-7675-B90C-163127738A50}"/>
              </a:ext>
            </a:extLst>
          </p:cNvPr>
          <p:cNvSpPr>
            <a:spLocks noGrp="1"/>
          </p:cNvSpPr>
          <p:nvPr>
            <p:ph type="dt" sz="half" idx="10"/>
          </p:nvPr>
        </p:nvSpPr>
        <p:spPr/>
        <p:txBody>
          <a:bodyPr/>
          <a:lstStyle/>
          <a:p>
            <a:fld id="{4FD63C51-22D5-465C-968F-7EC5846FAC94}" type="datetime1">
              <a:rPr lang="en-IN" smtClean="0"/>
              <a:t>26-10-2024</a:t>
            </a:fld>
            <a:endParaRPr lang="en-IN"/>
          </a:p>
        </p:txBody>
      </p:sp>
      <p:sp>
        <p:nvSpPr>
          <p:cNvPr id="5" name="Footer Placeholder 4">
            <a:extLst>
              <a:ext uri="{FF2B5EF4-FFF2-40B4-BE49-F238E27FC236}">
                <a16:creationId xmlns:a16="http://schemas.microsoft.com/office/drawing/2014/main" id="{546C4C9A-C083-0ACA-4E3B-CAB52B9CF453}"/>
              </a:ext>
            </a:extLst>
          </p:cNvPr>
          <p:cNvSpPr>
            <a:spLocks noGrp="1"/>
          </p:cNvSpPr>
          <p:nvPr>
            <p:ph type="ftr" sz="quarter" idx="11"/>
          </p:nvPr>
        </p:nvSpPr>
        <p:spPr/>
        <p:txBody>
          <a:body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9498EE2A-D4C9-CA82-9971-DD35145C894F}"/>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419502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0C83-F196-629F-CD3F-20D4D30D75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62C7BD-B682-CB92-EA05-E84AC9CAB8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97EC48-E6B3-9881-D0BE-26E50F7D27D8}"/>
              </a:ext>
            </a:extLst>
          </p:cNvPr>
          <p:cNvSpPr>
            <a:spLocks noGrp="1"/>
          </p:cNvSpPr>
          <p:nvPr>
            <p:ph type="dt" sz="half" idx="10"/>
          </p:nvPr>
        </p:nvSpPr>
        <p:spPr/>
        <p:txBody>
          <a:bodyPr/>
          <a:lstStyle/>
          <a:p>
            <a:fld id="{FB9CD543-5ED8-4A36-B61A-FE2E096EB673}" type="datetime1">
              <a:rPr lang="en-IN" smtClean="0"/>
              <a:t>26-10-2024</a:t>
            </a:fld>
            <a:endParaRPr lang="en-IN"/>
          </a:p>
        </p:txBody>
      </p:sp>
      <p:sp>
        <p:nvSpPr>
          <p:cNvPr id="5" name="Footer Placeholder 4">
            <a:extLst>
              <a:ext uri="{FF2B5EF4-FFF2-40B4-BE49-F238E27FC236}">
                <a16:creationId xmlns:a16="http://schemas.microsoft.com/office/drawing/2014/main" id="{1DD33220-1006-FEC6-B1E9-21C1D575F3CF}"/>
              </a:ext>
            </a:extLst>
          </p:cNvPr>
          <p:cNvSpPr>
            <a:spLocks noGrp="1"/>
          </p:cNvSpPr>
          <p:nvPr>
            <p:ph type="ftr" sz="quarter" idx="11"/>
          </p:nvPr>
        </p:nvSpPr>
        <p:spPr/>
        <p:txBody>
          <a:body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313E540B-AD0C-2076-515F-1320B1A97036}"/>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424862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2809C0-4EAB-F351-E9B5-2C11E4B77A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B76C15-F9DC-65B1-9B71-2EAEB1F173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BC454-9A0C-FBEB-BEB2-12E6DCBD7B82}"/>
              </a:ext>
            </a:extLst>
          </p:cNvPr>
          <p:cNvSpPr>
            <a:spLocks noGrp="1"/>
          </p:cNvSpPr>
          <p:nvPr>
            <p:ph type="dt" sz="half" idx="10"/>
          </p:nvPr>
        </p:nvSpPr>
        <p:spPr/>
        <p:txBody>
          <a:bodyPr/>
          <a:lstStyle/>
          <a:p>
            <a:fld id="{724806B5-31FA-4F61-9AD9-A87D13AC872E}" type="datetime1">
              <a:rPr lang="en-IN" smtClean="0"/>
              <a:t>26-10-2024</a:t>
            </a:fld>
            <a:endParaRPr lang="en-IN"/>
          </a:p>
        </p:txBody>
      </p:sp>
      <p:sp>
        <p:nvSpPr>
          <p:cNvPr id="5" name="Footer Placeholder 4">
            <a:extLst>
              <a:ext uri="{FF2B5EF4-FFF2-40B4-BE49-F238E27FC236}">
                <a16:creationId xmlns:a16="http://schemas.microsoft.com/office/drawing/2014/main" id="{747FDD55-7201-72D4-B7D0-0151C86BCF0D}"/>
              </a:ext>
            </a:extLst>
          </p:cNvPr>
          <p:cNvSpPr>
            <a:spLocks noGrp="1"/>
          </p:cNvSpPr>
          <p:nvPr>
            <p:ph type="ftr" sz="quarter" idx="11"/>
          </p:nvPr>
        </p:nvSpPr>
        <p:spPr/>
        <p:txBody>
          <a:body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239A0DF1-88AA-6273-E61E-5C821E8DD406}"/>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232992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751A-69CE-0ADD-3005-16B83D84CA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6AC8DC-05D5-692C-9764-78CA6C8BD3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F42EBE-AF3E-EBDA-E7CA-32AF989834EA}"/>
              </a:ext>
            </a:extLst>
          </p:cNvPr>
          <p:cNvSpPr>
            <a:spLocks noGrp="1"/>
          </p:cNvSpPr>
          <p:nvPr>
            <p:ph type="dt" sz="half" idx="10"/>
          </p:nvPr>
        </p:nvSpPr>
        <p:spPr/>
        <p:txBody>
          <a:bodyPr/>
          <a:lstStyle/>
          <a:p>
            <a:fld id="{D706318E-7C25-4F3E-872E-EEC97A5C1D94}" type="datetime1">
              <a:rPr lang="en-IN" smtClean="0"/>
              <a:t>26-10-2024</a:t>
            </a:fld>
            <a:endParaRPr lang="en-IN"/>
          </a:p>
        </p:txBody>
      </p:sp>
      <p:sp>
        <p:nvSpPr>
          <p:cNvPr id="5" name="Footer Placeholder 4">
            <a:extLst>
              <a:ext uri="{FF2B5EF4-FFF2-40B4-BE49-F238E27FC236}">
                <a16:creationId xmlns:a16="http://schemas.microsoft.com/office/drawing/2014/main" id="{7FFB9174-227C-4EE5-55A6-6F25AA4C52F5}"/>
              </a:ext>
            </a:extLst>
          </p:cNvPr>
          <p:cNvSpPr>
            <a:spLocks noGrp="1"/>
          </p:cNvSpPr>
          <p:nvPr>
            <p:ph type="ftr" sz="quarter" idx="11"/>
          </p:nvPr>
        </p:nvSpPr>
        <p:spPr/>
        <p:txBody>
          <a:body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70E4A7DB-E230-421A-53C4-19A0CD076F69}"/>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403832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F7F4-891A-5921-D26C-E5672040BA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D8EB40-78C3-22A2-92FE-3538E3E215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20D37-E633-E62A-3110-FD56EBF29DD1}"/>
              </a:ext>
            </a:extLst>
          </p:cNvPr>
          <p:cNvSpPr>
            <a:spLocks noGrp="1"/>
          </p:cNvSpPr>
          <p:nvPr>
            <p:ph type="dt" sz="half" idx="10"/>
          </p:nvPr>
        </p:nvSpPr>
        <p:spPr/>
        <p:txBody>
          <a:bodyPr/>
          <a:lstStyle/>
          <a:p>
            <a:fld id="{F74CAF45-A2C0-420A-8C40-C810DA904575}" type="datetime1">
              <a:rPr lang="en-IN" smtClean="0"/>
              <a:t>26-10-2024</a:t>
            </a:fld>
            <a:endParaRPr lang="en-IN"/>
          </a:p>
        </p:txBody>
      </p:sp>
      <p:sp>
        <p:nvSpPr>
          <p:cNvPr id="5" name="Footer Placeholder 4">
            <a:extLst>
              <a:ext uri="{FF2B5EF4-FFF2-40B4-BE49-F238E27FC236}">
                <a16:creationId xmlns:a16="http://schemas.microsoft.com/office/drawing/2014/main" id="{0AA2BF25-4E7E-064F-FAD8-F65647BCE91F}"/>
              </a:ext>
            </a:extLst>
          </p:cNvPr>
          <p:cNvSpPr>
            <a:spLocks noGrp="1"/>
          </p:cNvSpPr>
          <p:nvPr>
            <p:ph type="ftr" sz="quarter" idx="11"/>
          </p:nvPr>
        </p:nvSpPr>
        <p:spPr/>
        <p:txBody>
          <a:body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EC31B262-C588-A9EA-C57F-F04EE8BC395B}"/>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409591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9256-0AFD-2A32-135D-E4314F884D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29A504-C145-C94F-0098-E01DB8E3F7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EC6DE9-C1E7-F9F0-D768-0D8BFC9F43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C10D6F-F695-B1E7-9C93-F3C16D91B584}"/>
              </a:ext>
            </a:extLst>
          </p:cNvPr>
          <p:cNvSpPr>
            <a:spLocks noGrp="1"/>
          </p:cNvSpPr>
          <p:nvPr>
            <p:ph type="dt" sz="half" idx="10"/>
          </p:nvPr>
        </p:nvSpPr>
        <p:spPr/>
        <p:txBody>
          <a:bodyPr/>
          <a:lstStyle/>
          <a:p>
            <a:fld id="{89B1E884-F745-4708-899C-A931D19402C8}" type="datetime1">
              <a:rPr lang="en-IN" smtClean="0"/>
              <a:t>26-10-2024</a:t>
            </a:fld>
            <a:endParaRPr lang="en-IN"/>
          </a:p>
        </p:txBody>
      </p:sp>
      <p:sp>
        <p:nvSpPr>
          <p:cNvPr id="6" name="Footer Placeholder 5">
            <a:extLst>
              <a:ext uri="{FF2B5EF4-FFF2-40B4-BE49-F238E27FC236}">
                <a16:creationId xmlns:a16="http://schemas.microsoft.com/office/drawing/2014/main" id="{5D849605-6D05-151B-0709-8B8B9F96EF05}"/>
              </a:ext>
            </a:extLst>
          </p:cNvPr>
          <p:cNvSpPr>
            <a:spLocks noGrp="1"/>
          </p:cNvSpPr>
          <p:nvPr>
            <p:ph type="ftr" sz="quarter" idx="11"/>
          </p:nvPr>
        </p:nvSpPr>
        <p:spPr/>
        <p:txBody>
          <a:bodyPr/>
          <a:lstStyle/>
          <a:p>
            <a:r>
              <a:rPr lang="en-US"/>
              <a:t>Sakir Ahmed(UMIP (21647) Internship project presentation</a:t>
            </a:r>
            <a:endParaRPr lang="en-IN"/>
          </a:p>
        </p:txBody>
      </p:sp>
      <p:sp>
        <p:nvSpPr>
          <p:cNvPr id="7" name="Slide Number Placeholder 6">
            <a:extLst>
              <a:ext uri="{FF2B5EF4-FFF2-40B4-BE49-F238E27FC236}">
                <a16:creationId xmlns:a16="http://schemas.microsoft.com/office/drawing/2014/main" id="{D9B6B4E8-8E18-71E7-95C2-1B93BCD60635}"/>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1551255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51B0-A1D9-8D65-23B1-DACBA91C0A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070E04-B7CC-6626-D1F9-3363E0E03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525B5-4221-7E15-BECF-ABDDA64A2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45FF8F-420F-58BD-0F88-00EF8DC28A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5A535F-AFB7-448E-BA1C-0CC4867E53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8B5716-19C6-9D4B-AD7F-C607A4B6B1F4}"/>
              </a:ext>
            </a:extLst>
          </p:cNvPr>
          <p:cNvSpPr>
            <a:spLocks noGrp="1"/>
          </p:cNvSpPr>
          <p:nvPr>
            <p:ph type="dt" sz="half" idx="10"/>
          </p:nvPr>
        </p:nvSpPr>
        <p:spPr/>
        <p:txBody>
          <a:bodyPr/>
          <a:lstStyle/>
          <a:p>
            <a:fld id="{3CF91334-427D-441E-B448-769A9DC5E04E}" type="datetime1">
              <a:rPr lang="en-IN" smtClean="0"/>
              <a:t>26-10-2024</a:t>
            </a:fld>
            <a:endParaRPr lang="en-IN"/>
          </a:p>
        </p:txBody>
      </p:sp>
      <p:sp>
        <p:nvSpPr>
          <p:cNvPr id="8" name="Footer Placeholder 7">
            <a:extLst>
              <a:ext uri="{FF2B5EF4-FFF2-40B4-BE49-F238E27FC236}">
                <a16:creationId xmlns:a16="http://schemas.microsoft.com/office/drawing/2014/main" id="{88819988-6B8A-CB55-1260-C6EB78668506}"/>
              </a:ext>
            </a:extLst>
          </p:cNvPr>
          <p:cNvSpPr>
            <a:spLocks noGrp="1"/>
          </p:cNvSpPr>
          <p:nvPr>
            <p:ph type="ftr" sz="quarter" idx="11"/>
          </p:nvPr>
        </p:nvSpPr>
        <p:spPr/>
        <p:txBody>
          <a:bodyPr/>
          <a:lstStyle/>
          <a:p>
            <a:r>
              <a:rPr lang="en-US"/>
              <a:t>Sakir Ahmed(UMIP (21647) Internship project presentation</a:t>
            </a:r>
            <a:endParaRPr lang="en-IN"/>
          </a:p>
        </p:txBody>
      </p:sp>
      <p:sp>
        <p:nvSpPr>
          <p:cNvPr id="9" name="Slide Number Placeholder 8">
            <a:extLst>
              <a:ext uri="{FF2B5EF4-FFF2-40B4-BE49-F238E27FC236}">
                <a16:creationId xmlns:a16="http://schemas.microsoft.com/office/drawing/2014/main" id="{EB68F808-3A67-BD91-EFB9-45813CD30A17}"/>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601285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B5D0-0C77-DC79-FC64-DCBA630634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B805A1-37C9-707D-3326-28F368C6EC7D}"/>
              </a:ext>
            </a:extLst>
          </p:cNvPr>
          <p:cNvSpPr>
            <a:spLocks noGrp="1"/>
          </p:cNvSpPr>
          <p:nvPr>
            <p:ph type="dt" sz="half" idx="10"/>
          </p:nvPr>
        </p:nvSpPr>
        <p:spPr/>
        <p:txBody>
          <a:bodyPr/>
          <a:lstStyle/>
          <a:p>
            <a:fld id="{2E513153-77A8-4077-BF88-BC8125D70695}" type="datetime1">
              <a:rPr lang="en-IN" smtClean="0"/>
              <a:t>26-10-2024</a:t>
            </a:fld>
            <a:endParaRPr lang="en-IN"/>
          </a:p>
        </p:txBody>
      </p:sp>
      <p:sp>
        <p:nvSpPr>
          <p:cNvPr id="4" name="Footer Placeholder 3">
            <a:extLst>
              <a:ext uri="{FF2B5EF4-FFF2-40B4-BE49-F238E27FC236}">
                <a16:creationId xmlns:a16="http://schemas.microsoft.com/office/drawing/2014/main" id="{60D9A688-D38E-3DEB-4A11-2E2C81AAF7FB}"/>
              </a:ext>
            </a:extLst>
          </p:cNvPr>
          <p:cNvSpPr>
            <a:spLocks noGrp="1"/>
          </p:cNvSpPr>
          <p:nvPr>
            <p:ph type="ftr" sz="quarter" idx="11"/>
          </p:nvPr>
        </p:nvSpPr>
        <p:spPr/>
        <p:txBody>
          <a:bodyPr/>
          <a:lstStyle/>
          <a:p>
            <a:r>
              <a:rPr lang="en-US"/>
              <a:t>Sakir Ahmed(UMIP (21647) Internship project presentation</a:t>
            </a:r>
            <a:endParaRPr lang="en-IN"/>
          </a:p>
        </p:txBody>
      </p:sp>
      <p:sp>
        <p:nvSpPr>
          <p:cNvPr id="5" name="Slide Number Placeholder 4">
            <a:extLst>
              <a:ext uri="{FF2B5EF4-FFF2-40B4-BE49-F238E27FC236}">
                <a16:creationId xmlns:a16="http://schemas.microsoft.com/office/drawing/2014/main" id="{F218ACFE-37B4-53EC-0A9C-357C51DC0A37}"/>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127959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56B39-0DCD-1F18-58A1-9C5E8BEE9124}"/>
              </a:ext>
            </a:extLst>
          </p:cNvPr>
          <p:cNvSpPr>
            <a:spLocks noGrp="1"/>
          </p:cNvSpPr>
          <p:nvPr>
            <p:ph type="dt" sz="half" idx="10"/>
          </p:nvPr>
        </p:nvSpPr>
        <p:spPr/>
        <p:txBody>
          <a:bodyPr/>
          <a:lstStyle/>
          <a:p>
            <a:fld id="{2326D86D-E0BD-4BC8-9E5A-23D531F90754}" type="datetime1">
              <a:rPr lang="en-IN" smtClean="0"/>
              <a:t>26-10-2024</a:t>
            </a:fld>
            <a:endParaRPr lang="en-IN"/>
          </a:p>
        </p:txBody>
      </p:sp>
      <p:sp>
        <p:nvSpPr>
          <p:cNvPr id="3" name="Footer Placeholder 2">
            <a:extLst>
              <a:ext uri="{FF2B5EF4-FFF2-40B4-BE49-F238E27FC236}">
                <a16:creationId xmlns:a16="http://schemas.microsoft.com/office/drawing/2014/main" id="{A05D9040-3E96-0482-8E7C-739EC3C24BA8}"/>
              </a:ext>
            </a:extLst>
          </p:cNvPr>
          <p:cNvSpPr>
            <a:spLocks noGrp="1"/>
          </p:cNvSpPr>
          <p:nvPr>
            <p:ph type="ftr" sz="quarter" idx="11"/>
          </p:nvPr>
        </p:nvSpPr>
        <p:spPr/>
        <p:txBody>
          <a:bodyPr/>
          <a:lstStyle/>
          <a:p>
            <a:r>
              <a:rPr lang="en-US"/>
              <a:t>Sakir Ahmed(UMIP (21647) Internship project presentation</a:t>
            </a:r>
            <a:endParaRPr lang="en-IN"/>
          </a:p>
        </p:txBody>
      </p:sp>
      <p:sp>
        <p:nvSpPr>
          <p:cNvPr id="4" name="Slide Number Placeholder 3">
            <a:extLst>
              <a:ext uri="{FF2B5EF4-FFF2-40B4-BE49-F238E27FC236}">
                <a16:creationId xmlns:a16="http://schemas.microsoft.com/office/drawing/2014/main" id="{E5D444F8-DC29-7303-AC32-F82C750C2800}"/>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2163715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FCB-04BB-ADB7-0FC2-9C86A96FD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E4C4FE-7093-A427-39A7-53D102211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2BEAAA-25D2-D1E5-0A06-FBBE6EB66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8FEF6-A1B5-73EB-EBD1-BAE9F76FDADC}"/>
              </a:ext>
            </a:extLst>
          </p:cNvPr>
          <p:cNvSpPr>
            <a:spLocks noGrp="1"/>
          </p:cNvSpPr>
          <p:nvPr>
            <p:ph type="dt" sz="half" idx="10"/>
          </p:nvPr>
        </p:nvSpPr>
        <p:spPr/>
        <p:txBody>
          <a:bodyPr/>
          <a:lstStyle/>
          <a:p>
            <a:fld id="{983AF410-780F-4E67-AE83-DCE27AD77094}" type="datetime1">
              <a:rPr lang="en-IN" smtClean="0"/>
              <a:t>26-10-2024</a:t>
            </a:fld>
            <a:endParaRPr lang="en-IN"/>
          </a:p>
        </p:txBody>
      </p:sp>
      <p:sp>
        <p:nvSpPr>
          <p:cNvPr id="6" name="Footer Placeholder 5">
            <a:extLst>
              <a:ext uri="{FF2B5EF4-FFF2-40B4-BE49-F238E27FC236}">
                <a16:creationId xmlns:a16="http://schemas.microsoft.com/office/drawing/2014/main" id="{7E09B49E-124E-7B03-A62F-83263D760BB8}"/>
              </a:ext>
            </a:extLst>
          </p:cNvPr>
          <p:cNvSpPr>
            <a:spLocks noGrp="1"/>
          </p:cNvSpPr>
          <p:nvPr>
            <p:ph type="ftr" sz="quarter" idx="11"/>
          </p:nvPr>
        </p:nvSpPr>
        <p:spPr/>
        <p:txBody>
          <a:bodyPr/>
          <a:lstStyle/>
          <a:p>
            <a:r>
              <a:rPr lang="en-US"/>
              <a:t>Sakir Ahmed(UMIP (21647) Internship project presentation</a:t>
            </a:r>
            <a:endParaRPr lang="en-IN"/>
          </a:p>
        </p:txBody>
      </p:sp>
      <p:sp>
        <p:nvSpPr>
          <p:cNvPr id="7" name="Slide Number Placeholder 6">
            <a:extLst>
              <a:ext uri="{FF2B5EF4-FFF2-40B4-BE49-F238E27FC236}">
                <a16:creationId xmlns:a16="http://schemas.microsoft.com/office/drawing/2014/main" id="{351427C8-3F09-C9C2-5A3B-BD49761C59ED}"/>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217030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C069-BA83-60FC-872A-6D4BCA38E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6DE2BE-D67F-90BE-3067-2435D5B00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9D540D-7B1B-2170-2E2B-0C27292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351F9-DF50-068B-937F-800B691B10AC}"/>
              </a:ext>
            </a:extLst>
          </p:cNvPr>
          <p:cNvSpPr>
            <a:spLocks noGrp="1"/>
          </p:cNvSpPr>
          <p:nvPr>
            <p:ph type="dt" sz="half" idx="10"/>
          </p:nvPr>
        </p:nvSpPr>
        <p:spPr/>
        <p:txBody>
          <a:bodyPr/>
          <a:lstStyle/>
          <a:p>
            <a:fld id="{F2EE764F-B0E5-4186-AC33-1476AEA55035}" type="datetime1">
              <a:rPr lang="en-IN" smtClean="0"/>
              <a:t>26-10-2024</a:t>
            </a:fld>
            <a:endParaRPr lang="en-IN"/>
          </a:p>
        </p:txBody>
      </p:sp>
      <p:sp>
        <p:nvSpPr>
          <p:cNvPr id="6" name="Footer Placeholder 5">
            <a:extLst>
              <a:ext uri="{FF2B5EF4-FFF2-40B4-BE49-F238E27FC236}">
                <a16:creationId xmlns:a16="http://schemas.microsoft.com/office/drawing/2014/main" id="{E263DA47-13B5-0570-A459-58FF8FDEFB63}"/>
              </a:ext>
            </a:extLst>
          </p:cNvPr>
          <p:cNvSpPr>
            <a:spLocks noGrp="1"/>
          </p:cNvSpPr>
          <p:nvPr>
            <p:ph type="ftr" sz="quarter" idx="11"/>
          </p:nvPr>
        </p:nvSpPr>
        <p:spPr/>
        <p:txBody>
          <a:bodyPr/>
          <a:lstStyle/>
          <a:p>
            <a:r>
              <a:rPr lang="en-US"/>
              <a:t>Sakir Ahmed(UMIP (21647) Internship project presentation</a:t>
            </a:r>
            <a:endParaRPr lang="en-IN"/>
          </a:p>
        </p:txBody>
      </p:sp>
      <p:sp>
        <p:nvSpPr>
          <p:cNvPr id="7" name="Slide Number Placeholder 6">
            <a:extLst>
              <a:ext uri="{FF2B5EF4-FFF2-40B4-BE49-F238E27FC236}">
                <a16:creationId xmlns:a16="http://schemas.microsoft.com/office/drawing/2014/main" id="{2A57EBCF-1FF9-5C85-A1D0-D1180989C73F}"/>
              </a:ext>
            </a:extLst>
          </p:cNvPr>
          <p:cNvSpPr>
            <a:spLocks noGrp="1"/>
          </p:cNvSpPr>
          <p:nvPr>
            <p:ph type="sldNum" sz="quarter" idx="12"/>
          </p:nvPr>
        </p:nvSpPr>
        <p:spPr/>
        <p:txBody>
          <a:bodyPr/>
          <a:lstStyle/>
          <a:p>
            <a:fld id="{4F11B1B4-90B4-45EA-B840-A00FB53DF20E}" type="slidenum">
              <a:rPr lang="en-IN" smtClean="0"/>
              <a:t>‹#›</a:t>
            </a:fld>
            <a:endParaRPr lang="en-IN"/>
          </a:p>
        </p:txBody>
      </p:sp>
    </p:spTree>
    <p:extLst>
      <p:ext uri="{BB962C8B-B14F-4D97-AF65-F5344CB8AC3E}">
        <p14:creationId xmlns:p14="http://schemas.microsoft.com/office/powerpoint/2010/main" val="289510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4E93A-BA8D-D7A0-CF3C-BB36D076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06C434-38DD-7DC2-665A-89B8FA1BC0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A03DBE-87F6-406D-031C-E5084B918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23538-2F23-4A91-8C64-1F48F1919850}" type="datetime1">
              <a:rPr lang="en-IN" smtClean="0"/>
              <a:t>26-10-2024</a:t>
            </a:fld>
            <a:endParaRPr lang="en-IN"/>
          </a:p>
        </p:txBody>
      </p:sp>
      <p:sp>
        <p:nvSpPr>
          <p:cNvPr id="5" name="Footer Placeholder 4">
            <a:extLst>
              <a:ext uri="{FF2B5EF4-FFF2-40B4-BE49-F238E27FC236}">
                <a16:creationId xmlns:a16="http://schemas.microsoft.com/office/drawing/2014/main" id="{910137DF-B5AD-9246-F789-56620B56A1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Sakir Ahmed(UMIP (21647) Internship project presentation</a:t>
            </a:r>
            <a:endParaRPr lang="en-IN"/>
          </a:p>
        </p:txBody>
      </p:sp>
      <p:sp>
        <p:nvSpPr>
          <p:cNvPr id="6" name="Slide Number Placeholder 5">
            <a:extLst>
              <a:ext uri="{FF2B5EF4-FFF2-40B4-BE49-F238E27FC236}">
                <a16:creationId xmlns:a16="http://schemas.microsoft.com/office/drawing/2014/main" id="{C3A07BB8-77FB-2824-B85B-B590B6601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1B1B4-90B4-45EA-B840-A00FB53DF20E}" type="slidenum">
              <a:rPr lang="en-IN" smtClean="0"/>
              <a:t>‹#›</a:t>
            </a:fld>
            <a:endParaRPr lang="en-IN"/>
          </a:p>
        </p:txBody>
      </p:sp>
    </p:spTree>
    <p:extLst>
      <p:ext uri="{BB962C8B-B14F-4D97-AF65-F5344CB8AC3E}">
        <p14:creationId xmlns:p14="http://schemas.microsoft.com/office/powerpoint/2010/main" val="3715051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kirahmed61/Supermart-grocery-sales-analysis-project"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Sakirahmed61/Company_Valuation_Analysi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2.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2.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1.png"/><Relationship Id="rId7" Type="http://schemas.openxmlformats.org/officeDocument/2006/relationships/image" Target="../media/image48.png"/><Relationship Id="rId12" Type="http://schemas.microsoft.com/office/2007/relationships/hdphoto" Target="../media/hdphoto3.wdp"/><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32.png"/><Relationship Id="rId5" Type="http://schemas.openxmlformats.org/officeDocument/2006/relationships/image" Target="../media/image46.png"/><Relationship Id="rId10"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github.com/Sakirahmed61/Movie-recommender" TargetMode="Externa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BA22-79CA-952D-1B52-9571FED9D165}"/>
              </a:ext>
            </a:extLst>
          </p:cNvPr>
          <p:cNvSpPr txBox="1"/>
          <p:nvPr/>
        </p:nvSpPr>
        <p:spPr>
          <a:xfrm>
            <a:off x="0" y="-2544640"/>
            <a:ext cx="12373337" cy="5973640"/>
          </a:xfrm>
          <a:prstGeom prst="rect">
            <a:avLst/>
          </a:prstGeom>
          <a:noFill/>
          <a:ln>
            <a:noFill/>
          </a:ln>
        </p:spPr>
        <p:txBody>
          <a:bodyPr wrap="square" rtlCol="0">
            <a:prstTxWarp prst="textWave2">
              <a:avLst>
                <a:gd name="adj1" fmla="val 5718"/>
                <a:gd name="adj2" fmla="val 0"/>
              </a:avLst>
            </a:prstTxWarp>
            <a:spAutoFit/>
          </a:bodyPr>
          <a:lstStyle/>
          <a:p>
            <a:r>
              <a:rPr lang="en-IN" dirty="0">
                <a:blipFill>
                  <a:blip r:embed="rId2"/>
                  <a:stretch>
                    <a:fillRect/>
                  </a:stretch>
                </a:blipFill>
                <a:latin typeface="Arial Black" panose="020B0A04020102020204" pitchFamily="34" charset="0"/>
              </a:rPr>
              <a:t>---------------</a:t>
            </a:r>
          </a:p>
        </p:txBody>
      </p:sp>
      <p:sp>
        <p:nvSpPr>
          <p:cNvPr id="7" name="TextBox 6">
            <a:extLst>
              <a:ext uri="{FF2B5EF4-FFF2-40B4-BE49-F238E27FC236}">
                <a16:creationId xmlns:a16="http://schemas.microsoft.com/office/drawing/2014/main" id="{1E95E78D-721A-9854-F468-C006D25CA942}"/>
              </a:ext>
            </a:extLst>
          </p:cNvPr>
          <p:cNvSpPr txBox="1"/>
          <p:nvPr/>
        </p:nvSpPr>
        <p:spPr>
          <a:xfrm>
            <a:off x="370389" y="3889094"/>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8" name="TextBox 7">
            <a:extLst>
              <a:ext uri="{FF2B5EF4-FFF2-40B4-BE49-F238E27FC236}">
                <a16:creationId xmlns:a16="http://schemas.microsoft.com/office/drawing/2014/main" id="{6C2B92AD-E811-278C-B926-9EF14C1CC128}"/>
              </a:ext>
            </a:extLst>
          </p:cNvPr>
          <p:cNvSpPr txBox="1"/>
          <p:nvPr/>
        </p:nvSpPr>
        <p:spPr>
          <a:xfrm>
            <a:off x="370389" y="4535425"/>
            <a:ext cx="5764720" cy="400110"/>
          </a:xfrm>
          <a:prstGeom prst="rect">
            <a:avLst/>
          </a:prstGeom>
          <a:noFill/>
        </p:spPr>
        <p:txBody>
          <a:bodyPr wrap="none" rtlCol="0">
            <a:spAutoFit/>
          </a:bodyPr>
          <a:lstStyle/>
          <a:p>
            <a:pPr marL="0" algn="l" rtl="0" eaLnBrk="1" latinLnBrk="0" hangingPunct="1">
              <a:spcBef>
                <a:spcPts val="0"/>
              </a:spcBef>
              <a:spcAft>
                <a:spcPts val="0"/>
              </a:spcAft>
            </a:pPr>
            <a:r>
              <a:rPr lang="en-IN" sz="2000" kern="1200" dirty="0">
                <a:solidFill>
                  <a:srgbClr val="000000"/>
                </a:solidFill>
                <a:effectLst/>
                <a:latin typeface="Bahnschrift" panose="020B0502040204020203" pitchFamily="34" charset="0"/>
                <a:ea typeface="+mn-ea"/>
                <a:cs typeface="Arial" panose="020B0604020202020204" pitchFamily="34" charset="0"/>
              </a:rPr>
              <a:t>UNIFIED MENTOR BATCH (SEP 2024 – NOV 2024)</a:t>
            </a:r>
            <a:endParaRPr lang="en-IN" sz="4000" dirty="0">
              <a:effectLst/>
            </a:endParaRPr>
          </a:p>
        </p:txBody>
      </p:sp>
      <p:sp>
        <p:nvSpPr>
          <p:cNvPr id="12" name="Rectangle 11">
            <a:extLst>
              <a:ext uri="{FF2B5EF4-FFF2-40B4-BE49-F238E27FC236}">
                <a16:creationId xmlns:a16="http://schemas.microsoft.com/office/drawing/2014/main" id="{C863FC54-5A09-B62E-94B9-C72A52073938}"/>
              </a:ext>
            </a:extLst>
          </p:cNvPr>
          <p:cNvSpPr/>
          <p:nvPr/>
        </p:nvSpPr>
        <p:spPr>
          <a:xfrm>
            <a:off x="0" y="5694744"/>
            <a:ext cx="12192000" cy="1163256"/>
          </a:xfrm>
          <a:prstGeom prst="rect">
            <a:avLst/>
          </a:prstGeom>
          <a:solidFill>
            <a:schemeClr val="bg2">
              <a:lumMod val="2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825155D-1B33-117A-6681-37A5F03E2B71}"/>
              </a:ext>
            </a:extLst>
          </p:cNvPr>
          <p:cNvSpPr txBox="1"/>
          <p:nvPr/>
        </p:nvSpPr>
        <p:spPr>
          <a:xfrm>
            <a:off x="7977409" y="5907040"/>
            <a:ext cx="4071372" cy="738664"/>
          </a:xfrm>
          <a:prstGeom prst="rect">
            <a:avLst/>
          </a:prstGeom>
          <a:noFill/>
        </p:spPr>
        <p:txBody>
          <a:bodyPr wrap="none" rtlCol="0">
            <a:spAutoFit/>
          </a:bodyPr>
          <a:lstStyle/>
          <a:p>
            <a:pPr algn="r"/>
            <a:r>
              <a:rPr lang="en-IN" dirty="0">
                <a:solidFill>
                  <a:schemeClr val="bg1"/>
                </a:solidFill>
              </a:rPr>
              <a:t>Presented by -</a:t>
            </a:r>
          </a:p>
          <a:p>
            <a:pPr algn="r"/>
            <a:r>
              <a:rPr lang="en-IN" sz="2400" b="1" dirty="0">
                <a:solidFill>
                  <a:schemeClr val="bg1"/>
                </a:solidFill>
              </a:rPr>
              <a:t>K. SAKIR AHMED (UMIP21647)</a:t>
            </a:r>
          </a:p>
        </p:txBody>
      </p:sp>
    </p:spTree>
    <p:extLst>
      <p:ext uri="{BB962C8B-B14F-4D97-AF65-F5344CB8AC3E}">
        <p14:creationId xmlns:p14="http://schemas.microsoft.com/office/powerpoint/2010/main" val="373089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10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3" dur="100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0-#ppt_w/2"/>
                                          </p:val>
                                        </p:tav>
                                        <p:tav tm="100000">
                                          <p:val>
                                            <p:strVal val="#ppt_x"/>
                                          </p:val>
                                        </p:tav>
                                      </p:tavLst>
                                    </p:anim>
                                    <p:anim calcmode="lin" valueType="num">
                                      <p:cBhvr additive="base">
                                        <p:cTn id="17" dur="10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500"/>
                            </p:stCondLst>
                            <p:childTnLst>
                              <p:par>
                                <p:cTn id="23" presetID="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8" grpId="0"/>
      <p:bldP spid="12"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55270" y="314305"/>
            <a:ext cx="6929120" cy="584775"/>
          </a:xfrm>
          <a:prstGeom prst="rect">
            <a:avLst/>
          </a:prstGeom>
          <a:noFill/>
        </p:spPr>
        <p:txBody>
          <a:bodyPr wrap="square" rtlCol="0">
            <a:spAutoFit/>
          </a:bodyPr>
          <a:lstStyle/>
          <a:p>
            <a:r>
              <a:rPr lang="en-IN" sz="3200" b="1" dirty="0">
                <a:solidFill>
                  <a:schemeClr val="bg1"/>
                </a:solidFill>
              </a:rPr>
              <a:t>DATA VISUALIZATION – using Power BI</a:t>
            </a:r>
          </a:p>
        </p:txBody>
      </p:sp>
      <p:pic>
        <p:nvPicPr>
          <p:cNvPr id="2" name="Picture 1">
            <a:extLst>
              <a:ext uri="{FF2B5EF4-FFF2-40B4-BE49-F238E27FC236}">
                <a16:creationId xmlns:a16="http://schemas.microsoft.com/office/drawing/2014/main" id="{FF69D96E-D105-D4E1-98B0-1B18CB092DFB}"/>
              </a:ext>
            </a:extLst>
          </p:cNvPr>
          <p:cNvPicPr>
            <a:picLocks noChangeAspect="1"/>
          </p:cNvPicPr>
          <p:nvPr/>
        </p:nvPicPr>
        <p:blipFill>
          <a:blip r:embed="rId3"/>
          <a:stretch>
            <a:fillRect/>
          </a:stretch>
        </p:blipFill>
        <p:spPr>
          <a:xfrm>
            <a:off x="172720" y="1855116"/>
            <a:ext cx="6929120" cy="3925640"/>
          </a:xfrm>
          <a:prstGeom prst="rect">
            <a:avLst/>
          </a:prstGeom>
          <a:effectLst>
            <a:outerShdw blurRad="228600" dist="88900" dir="8340000" algn="ctr" rotWithShape="0">
              <a:srgbClr val="000000"/>
            </a:outerShdw>
            <a:reflection blurRad="76200" stA="57000" endPos="20000" dist="88900" dir="5400000" sy="-100000" algn="bl" rotWithShape="0"/>
          </a:effectLst>
          <a:scene3d>
            <a:camera prst="perspectiveHeroicExtremeRightFacing" fov="2700000">
              <a:rot lat="21488227" lon="19502040" rev="170917"/>
            </a:camera>
            <a:lightRig rig="threePt" dir="t"/>
          </a:scene3d>
          <a:sp3d/>
        </p:spPr>
      </p:pic>
      <p:sp>
        <p:nvSpPr>
          <p:cNvPr id="7" name="Rectangle: Rounded Corners 6">
            <a:extLst>
              <a:ext uri="{FF2B5EF4-FFF2-40B4-BE49-F238E27FC236}">
                <a16:creationId xmlns:a16="http://schemas.microsoft.com/office/drawing/2014/main" id="{BA28B055-90F3-04D1-B2EE-2D5824BBC20E}"/>
              </a:ext>
            </a:extLst>
          </p:cNvPr>
          <p:cNvSpPr/>
          <p:nvPr/>
        </p:nvSpPr>
        <p:spPr>
          <a:xfrm>
            <a:off x="6346877" y="1316588"/>
            <a:ext cx="5435600" cy="4794845"/>
          </a:xfrm>
          <a:prstGeom prst="roundRect">
            <a:avLst>
              <a:gd name="adj" fmla="val 4719"/>
            </a:avLst>
          </a:prstGeom>
          <a:solidFill>
            <a:srgbClr val="FFC000">
              <a:alpha val="39000"/>
            </a:srgbClr>
          </a:solidFill>
          <a:ln w="38100">
            <a:solidFill>
              <a:srgbClr val="3F9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dirty="0"/>
          </a:p>
        </p:txBody>
      </p:sp>
      <p:sp>
        <p:nvSpPr>
          <p:cNvPr id="17" name="TextBox 16">
            <a:extLst>
              <a:ext uri="{FF2B5EF4-FFF2-40B4-BE49-F238E27FC236}">
                <a16:creationId xmlns:a16="http://schemas.microsoft.com/office/drawing/2014/main" id="{187EABAB-CBF3-AE20-56B2-A33FE6953014}"/>
              </a:ext>
            </a:extLst>
          </p:cNvPr>
          <p:cNvSpPr txBox="1"/>
          <p:nvPr/>
        </p:nvSpPr>
        <p:spPr>
          <a:xfrm>
            <a:off x="6410583" y="1561577"/>
            <a:ext cx="5308187" cy="4247317"/>
          </a:xfrm>
          <a:prstGeom prst="rect">
            <a:avLst/>
          </a:prstGeom>
          <a:noFill/>
        </p:spPr>
        <p:txBody>
          <a:bodyPr wrap="square">
            <a:spAutoFit/>
          </a:bodyPr>
          <a:lstStyle/>
          <a:p>
            <a:pPr marL="285750" indent="-285750">
              <a:buFont typeface="Arial" panose="020B0604020202020204" pitchFamily="34" charset="0"/>
              <a:buChar char="•"/>
            </a:pPr>
            <a:r>
              <a:rPr lang="en-IN" b="1" dirty="0">
                <a:solidFill>
                  <a:schemeClr val="tx1">
                    <a:alpha val="0"/>
                  </a:schemeClr>
                </a:solidFill>
              </a:rPr>
              <a:t>The Dashboard was created using Microsoft Power BI. It was created for immediate recognition of sales insights and analysis.</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It is an interactive dashboard, so we can focus on any particular value and get insights on them</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We can immediately find that by selling products around 24 cities and serving over 23 different varieties of grocery products, they were able to make an overall profit of 3.75 Million and there were a total of 15 Million products sold.</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We can also see that the sales had a considerable increase on the 2</a:t>
            </a:r>
            <a:r>
              <a:rPr lang="en-IN" b="1" baseline="30000" dirty="0">
                <a:solidFill>
                  <a:schemeClr val="tx1">
                    <a:alpha val="0"/>
                  </a:schemeClr>
                </a:solidFill>
              </a:rPr>
              <a:t>nd</a:t>
            </a:r>
            <a:r>
              <a:rPr lang="en-IN" b="1" dirty="0">
                <a:solidFill>
                  <a:schemeClr val="tx1">
                    <a:alpha val="0"/>
                  </a:schemeClr>
                </a:solidFill>
              </a:rPr>
              <a:t> half of every year.</a:t>
            </a:r>
          </a:p>
        </p:txBody>
      </p:sp>
    </p:spTree>
    <p:extLst>
      <p:ext uri="{BB962C8B-B14F-4D97-AF65-F5344CB8AC3E}">
        <p14:creationId xmlns:p14="http://schemas.microsoft.com/office/powerpoint/2010/main" val="66240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20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2000"/>
                                        <p:tgtEl>
                                          <p:spTgt spid="7"/>
                                        </p:tgtEl>
                                      </p:cBhvr>
                                    </p:animEffect>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17"/>
                                        </p:tgtEl>
                                        <p:attrNameLst>
                                          <p:attrName>style.color</p:attrName>
                                        </p:attrNameLst>
                                      </p:cBhvr>
                                      <p:to>
                                        <p:clrVal>
                                          <a:srgbClr val="000000"/>
                                        </p:clrVal>
                                      </p:to>
                                    </p:set>
                                    <p:set>
                                      <p:cBhvr>
                                        <p:cTn id="18" dur="500" fill="hold"/>
                                        <p:tgtEl>
                                          <p:spTgt spid="17"/>
                                        </p:tgtEl>
                                        <p:attrNameLst>
                                          <p:attrName>fillcolor</p:attrName>
                                        </p:attrNameLst>
                                      </p:cBhvr>
                                      <p:to>
                                        <p:clrVal>
                                          <a:srgbClr val="000000"/>
                                        </p:clrVal>
                                      </p:to>
                                    </p:set>
                                    <p:set>
                                      <p:cBhvr>
                                        <p:cTn id="19"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55270" y="314305"/>
            <a:ext cx="6929120" cy="584775"/>
          </a:xfrm>
          <a:prstGeom prst="rect">
            <a:avLst/>
          </a:prstGeom>
          <a:noFill/>
        </p:spPr>
        <p:txBody>
          <a:bodyPr wrap="square" rtlCol="0">
            <a:spAutoFit/>
          </a:bodyPr>
          <a:lstStyle/>
          <a:p>
            <a:r>
              <a:rPr lang="en-IN" sz="3200" b="1" dirty="0">
                <a:solidFill>
                  <a:schemeClr val="bg1"/>
                </a:solidFill>
              </a:rPr>
              <a:t>DATA VISUALIZATION – using Power BI</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1242750"/>
            <a:ext cx="11423662" cy="5300945"/>
          </a:xfrm>
          <a:prstGeom prst="roundRect">
            <a:avLst>
              <a:gd name="adj" fmla="val 4719"/>
            </a:avLst>
          </a:prstGeom>
          <a:solidFill>
            <a:srgbClr val="FFC000">
              <a:alpha val="39000"/>
            </a:srgb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pic>
        <p:nvPicPr>
          <p:cNvPr id="4" name="Picture 3">
            <a:extLst>
              <a:ext uri="{FF2B5EF4-FFF2-40B4-BE49-F238E27FC236}">
                <a16:creationId xmlns:a16="http://schemas.microsoft.com/office/drawing/2014/main" id="{8ED0D839-0FF6-8CDD-BFBD-02AA9D9D457B}"/>
              </a:ext>
            </a:extLst>
          </p:cNvPr>
          <p:cNvPicPr>
            <a:picLocks noChangeAspect="1"/>
          </p:cNvPicPr>
          <p:nvPr/>
        </p:nvPicPr>
        <p:blipFill>
          <a:blip r:embed="rId3"/>
          <a:stretch>
            <a:fillRect/>
          </a:stretch>
        </p:blipFill>
        <p:spPr>
          <a:xfrm>
            <a:off x="358815" y="1158235"/>
            <a:ext cx="5191125" cy="2613948"/>
          </a:xfrm>
          <a:prstGeom prst="rect">
            <a:avLst/>
          </a:prstGeom>
          <a:ln w="38100">
            <a:solidFill>
              <a:schemeClr val="accent4">
                <a:lumMod val="75000"/>
              </a:schemeClr>
            </a:solidFill>
          </a:ln>
          <a:effectLst>
            <a:outerShdw blurRad="177800" dist="50800" dir="5400000" algn="ctr" rotWithShape="0">
              <a:srgbClr val="000000">
                <a:alpha val="82000"/>
              </a:srgbClr>
            </a:outerShdw>
          </a:effectLst>
        </p:spPr>
      </p:pic>
      <p:pic>
        <p:nvPicPr>
          <p:cNvPr id="5" name="Picture 4">
            <a:extLst>
              <a:ext uri="{FF2B5EF4-FFF2-40B4-BE49-F238E27FC236}">
                <a16:creationId xmlns:a16="http://schemas.microsoft.com/office/drawing/2014/main" id="{2E14CD8D-9193-AB38-86AB-AA0ED1D503FC}"/>
              </a:ext>
            </a:extLst>
          </p:cNvPr>
          <p:cNvPicPr>
            <a:picLocks noChangeAspect="1"/>
          </p:cNvPicPr>
          <p:nvPr/>
        </p:nvPicPr>
        <p:blipFill>
          <a:blip r:embed="rId4"/>
          <a:stretch>
            <a:fillRect/>
          </a:stretch>
        </p:blipFill>
        <p:spPr>
          <a:xfrm>
            <a:off x="6719034" y="4019666"/>
            <a:ext cx="5191125" cy="2627232"/>
          </a:xfrm>
          <a:prstGeom prst="rect">
            <a:avLst/>
          </a:prstGeom>
          <a:ln w="38100">
            <a:solidFill>
              <a:schemeClr val="accent4">
                <a:lumMod val="75000"/>
              </a:schemeClr>
            </a:solidFill>
          </a:ln>
          <a:effectLst>
            <a:outerShdw blurRad="177800" dist="50800" dir="5400000" algn="ctr" rotWithShape="0">
              <a:srgbClr val="000000">
                <a:alpha val="82000"/>
              </a:srgbClr>
            </a:outerShdw>
          </a:effectLst>
        </p:spPr>
      </p:pic>
      <p:sp>
        <p:nvSpPr>
          <p:cNvPr id="9" name="TextBox 8">
            <a:extLst>
              <a:ext uri="{FF2B5EF4-FFF2-40B4-BE49-F238E27FC236}">
                <a16:creationId xmlns:a16="http://schemas.microsoft.com/office/drawing/2014/main" id="{048F2A3E-559B-93A2-E84E-312DAD8F6B07}"/>
              </a:ext>
            </a:extLst>
          </p:cNvPr>
          <p:cNvSpPr txBox="1"/>
          <p:nvPr/>
        </p:nvSpPr>
        <p:spPr>
          <a:xfrm>
            <a:off x="5560067" y="1463859"/>
            <a:ext cx="5968318" cy="2308324"/>
          </a:xfrm>
          <a:prstGeom prst="rect">
            <a:avLst/>
          </a:prstGeom>
          <a:noFill/>
        </p:spPr>
        <p:txBody>
          <a:bodyPr wrap="square">
            <a:spAutoFit/>
          </a:bodyPr>
          <a:lstStyle/>
          <a:p>
            <a:r>
              <a:rPr lang="en-IN" b="1" dirty="0">
                <a:solidFill>
                  <a:schemeClr val="tx1">
                    <a:alpha val="0"/>
                  </a:schemeClr>
                </a:solidFill>
              </a:rPr>
              <a:t>This is the Sales chart. From this chart, we can conclude that:</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Health drinks and soft drinks are the most selling products which constitute for about 2.1 million sold products combined.</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Snacks and Bakery items take the second best selling products.</a:t>
            </a:r>
          </a:p>
        </p:txBody>
      </p:sp>
      <p:sp>
        <p:nvSpPr>
          <p:cNvPr id="10" name="TextBox 9">
            <a:extLst>
              <a:ext uri="{FF2B5EF4-FFF2-40B4-BE49-F238E27FC236}">
                <a16:creationId xmlns:a16="http://schemas.microsoft.com/office/drawing/2014/main" id="{3ED684D4-4E6D-08B9-6628-143E4F5A7578}"/>
              </a:ext>
            </a:extLst>
          </p:cNvPr>
          <p:cNvSpPr txBox="1"/>
          <p:nvPr/>
        </p:nvSpPr>
        <p:spPr>
          <a:xfrm>
            <a:off x="528365" y="3993292"/>
            <a:ext cx="5968317" cy="2462213"/>
          </a:xfrm>
          <a:prstGeom prst="rect">
            <a:avLst/>
          </a:prstGeom>
          <a:noFill/>
        </p:spPr>
        <p:txBody>
          <a:bodyPr wrap="square" rtlCol="0">
            <a:spAutoFit/>
          </a:bodyPr>
          <a:lstStyle/>
          <a:p>
            <a:r>
              <a:rPr lang="en-IN" b="1" dirty="0">
                <a:solidFill>
                  <a:schemeClr val="tx1">
                    <a:alpha val="0"/>
                  </a:schemeClr>
                </a:solidFill>
              </a:rPr>
              <a:t>This is the Profits chart. From this chart, we can conclude that:</a:t>
            </a:r>
          </a:p>
          <a:p>
            <a:pPr marL="285750" indent="-285750">
              <a:buFont typeface="Arial" panose="020B0604020202020204" pitchFamily="34" charset="0"/>
              <a:buChar char="•"/>
            </a:pPr>
            <a:endParaRPr lang="en-IN" sz="1400"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Beverages yield the most profit of about 530 Thousand (about 14.03 %) by itself (Health and soft drinks)</a:t>
            </a:r>
          </a:p>
          <a:p>
            <a:pPr marL="285750" indent="-285750">
              <a:buFont typeface="Arial" panose="020B0604020202020204" pitchFamily="34" charset="0"/>
              <a:buChar char="•"/>
            </a:pPr>
            <a:endParaRPr lang="en-IN" sz="1400"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Snacks category has constituted about 15.16 % of the total profit when combined (noodles, cookies &amp; chocolates)</a:t>
            </a:r>
          </a:p>
        </p:txBody>
      </p:sp>
    </p:spTree>
    <p:extLst>
      <p:ext uri="{BB962C8B-B14F-4D97-AF65-F5344CB8AC3E}">
        <p14:creationId xmlns:p14="http://schemas.microsoft.com/office/powerpoint/2010/main" val="195718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6" presetClass="emph" presetSubtype="0" fill="hold" grpId="0" nodeType="afterEffect">
                                  <p:stCondLst>
                                    <p:cond delay="0"/>
                                  </p:stCondLst>
                                  <p:iterate type="lt">
                                    <p:tmPct val="4000"/>
                                  </p:iterate>
                                  <p:childTnLst>
                                    <p:set>
                                      <p:cBhvr override="childStyle">
                                        <p:cTn id="12" dur="500" fill="hold"/>
                                        <p:tgtEl>
                                          <p:spTgt spid="9"/>
                                        </p:tgtEl>
                                        <p:attrNameLst>
                                          <p:attrName>style.color</p:attrName>
                                        </p:attrNameLst>
                                      </p:cBhvr>
                                      <p:to>
                                        <p:clrVal>
                                          <a:srgbClr val="000000"/>
                                        </p:clrVal>
                                      </p:to>
                                    </p:set>
                                    <p:set>
                                      <p:cBhvr>
                                        <p:cTn id="13" dur="500" fill="hold"/>
                                        <p:tgtEl>
                                          <p:spTgt spid="9"/>
                                        </p:tgtEl>
                                        <p:attrNameLst>
                                          <p:attrName>fillcolor</p:attrName>
                                        </p:attrNameLst>
                                      </p:cBhvr>
                                      <p:to>
                                        <p:clrVal>
                                          <a:srgbClr val="000000"/>
                                        </p:clrVal>
                                      </p:to>
                                    </p:set>
                                    <p:set>
                                      <p:cBhvr>
                                        <p:cTn id="14" dur="500" fill="hold"/>
                                        <p:tgtEl>
                                          <p:spTgt spid="9"/>
                                        </p:tgtEl>
                                        <p:attrNameLst>
                                          <p:attrName>fill.type</p:attrName>
                                        </p:attrNameLst>
                                      </p:cBhvr>
                                      <p:to>
                                        <p:strVal val="solid"/>
                                      </p:to>
                                    </p:set>
                                  </p:childTnLst>
                                </p:cTn>
                              </p:par>
                            </p:childTnLst>
                          </p:cTn>
                        </p:par>
                        <p:par>
                          <p:cTn id="15" fill="hold">
                            <p:stCondLst>
                              <p:cond delay="5160"/>
                            </p:stCondLst>
                            <p:childTnLst>
                              <p:par>
                                <p:cTn id="16" presetID="53" presetClass="entr" presetSubtype="16" fill="hold" nodeType="afterEffect">
                                  <p:stCondLst>
                                    <p:cond delay="64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6300"/>
                            </p:stCondLst>
                            <p:childTnLst>
                              <p:par>
                                <p:cTn id="22" presetID="16" presetClass="emph" presetSubtype="0" fill="hold" grpId="0" nodeType="afterEffect">
                                  <p:stCondLst>
                                    <p:cond delay="340"/>
                                  </p:stCondLst>
                                  <p:iterate type="lt">
                                    <p:tmPct val="4000"/>
                                  </p:iterate>
                                  <p:childTnLst>
                                    <p:set>
                                      <p:cBhvr override="childStyle">
                                        <p:cTn id="23" dur="500" fill="hold"/>
                                        <p:tgtEl>
                                          <p:spTgt spid="10"/>
                                        </p:tgtEl>
                                        <p:attrNameLst>
                                          <p:attrName>style.color</p:attrName>
                                        </p:attrNameLst>
                                      </p:cBhvr>
                                      <p:to>
                                        <p:clrVal>
                                          <a:srgbClr val="000000"/>
                                        </p:clrVal>
                                      </p:to>
                                    </p:set>
                                    <p:set>
                                      <p:cBhvr>
                                        <p:cTn id="24" dur="500" fill="hold"/>
                                        <p:tgtEl>
                                          <p:spTgt spid="10"/>
                                        </p:tgtEl>
                                        <p:attrNameLst>
                                          <p:attrName>fillcolor</p:attrName>
                                        </p:attrNameLst>
                                      </p:cBhvr>
                                      <p:to>
                                        <p:clrVal>
                                          <a:srgbClr val="000000"/>
                                        </p:clrVal>
                                      </p:to>
                                    </p:set>
                                    <p:set>
                                      <p:cBhvr>
                                        <p:cTn id="25"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43695" y="314305"/>
            <a:ext cx="8029745" cy="584775"/>
          </a:xfrm>
          <a:prstGeom prst="rect">
            <a:avLst/>
          </a:prstGeom>
          <a:noFill/>
        </p:spPr>
        <p:txBody>
          <a:bodyPr wrap="square" rtlCol="0">
            <a:spAutoFit/>
          </a:bodyPr>
          <a:lstStyle/>
          <a:p>
            <a:r>
              <a:rPr lang="en-IN" sz="3200" b="1" dirty="0">
                <a:solidFill>
                  <a:schemeClr val="bg1"/>
                </a:solidFill>
              </a:rPr>
              <a:t>FEATURE ENGINEERING – Label encoding</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1242751"/>
            <a:ext cx="11423662" cy="4396050"/>
          </a:xfrm>
          <a:prstGeom prst="roundRect">
            <a:avLst>
              <a:gd name="adj" fmla="val 4719"/>
            </a:avLst>
          </a:prstGeom>
          <a:solidFill>
            <a:srgbClr val="3F9B0C">
              <a:alpha val="39000"/>
            </a:srgb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sp>
        <p:nvSpPr>
          <p:cNvPr id="8" name="TextBox 7">
            <a:extLst>
              <a:ext uri="{FF2B5EF4-FFF2-40B4-BE49-F238E27FC236}">
                <a16:creationId xmlns:a16="http://schemas.microsoft.com/office/drawing/2014/main" id="{E97957FF-3D17-45D0-6DC2-4B9D6FC8CE04}"/>
              </a:ext>
            </a:extLst>
          </p:cNvPr>
          <p:cNvSpPr txBox="1"/>
          <p:nvPr/>
        </p:nvSpPr>
        <p:spPr>
          <a:xfrm>
            <a:off x="640755" y="1397675"/>
            <a:ext cx="10910490" cy="2308324"/>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alpha val="0"/>
                  </a:schemeClr>
                </a:solidFill>
              </a:rPr>
              <a:t>For the machine to learn from the data properly, We must convert the categorical values into numerical values.</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python function </a:t>
            </a:r>
            <a:r>
              <a:rPr lang="en-US" b="1" dirty="0" err="1">
                <a:solidFill>
                  <a:schemeClr val="tx1">
                    <a:alpha val="0"/>
                  </a:schemeClr>
                </a:solidFill>
              </a:rPr>
              <a:t>LabelEncoder</a:t>
            </a:r>
            <a:r>
              <a:rPr lang="en-US" b="1" dirty="0">
                <a:solidFill>
                  <a:schemeClr val="tx1">
                    <a:alpha val="0"/>
                  </a:schemeClr>
                </a:solidFill>
              </a:rPr>
              <a:t>() makes it easy to convert the categorical values into numeric values.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I also included the Cyclic values (sin and cos) for months for even better understanding of repeating cycles.</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This is the snip of the database after encoding with numeric values.</a:t>
            </a:r>
          </a:p>
        </p:txBody>
      </p:sp>
      <p:pic>
        <p:nvPicPr>
          <p:cNvPr id="11" name="Picture 10">
            <a:extLst>
              <a:ext uri="{FF2B5EF4-FFF2-40B4-BE49-F238E27FC236}">
                <a16:creationId xmlns:a16="http://schemas.microsoft.com/office/drawing/2014/main" id="{94FE5DB3-8D8B-C081-E255-8056EA8E9E26}"/>
              </a:ext>
            </a:extLst>
          </p:cNvPr>
          <p:cNvPicPr>
            <a:picLocks noChangeAspect="1"/>
          </p:cNvPicPr>
          <p:nvPr/>
        </p:nvPicPr>
        <p:blipFill>
          <a:blip r:embed="rId3"/>
          <a:stretch>
            <a:fillRect/>
          </a:stretch>
        </p:blipFill>
        <p:spPr>
          <a:xfrm>
            <a:off x="640755" y="3956231"/>
            <a:ext cx="10910490" cy="2698682"/>
          </a:xfrm>
          <a:prstGeom prst="rect">
            <a:avLst/>
          </a:prstGeom>
          <a:effectLst>
            <a:outerShdw blurRad="304800" dist="50800" dir="16200000" sx="101000" sy="101000" algn="ctr" rotWithShape="0">
              <a:srgbClr val="000000"/>
            </a:outerShdw>
          </a:effectLst>
        </p:spPr>
      </p:pic>
    </p:spTree>
    <p:extLst>
      <p:ext uri="{BB962C8B-B14F-4D97-AF65-F5344CB8AC3E}">
        <p14:creationId xmlns:p14="http://schemas.microsoft.com/office/powerpoint/2010/main" val="244086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mph" presetSubtype="0" fill="hold" grpId="0" nodeType="afterEffect">
                                  <p:stCondLst>
                                    <p:cond delay="0"/>
                                  </p:stCondLst>
                                  <p:iterate type="lt">
                                    <p:tmPct val="4000"/>
                                  </p:iterate>
                                  <p:childTnLst>
                                    <p:set>
                                      <p:cBhvr override="childStyle">
                                        <p:cTn id="11" dur="1000" fill="hold"/>
                                        <p:tgtEl>
                                          <p:spTgt spid="8"/>
                                        </p:tgtEl>
                                        <p:attrNameLst>
                                          <p:attrName>style.color</p:attrName>
                                        </p:attrNameLst>
                                      </p:cBhvr>
                                      <p:to>
                                        <p:clrVal>
                                          <a:srgbClr val="000000"/>
                                        </p:clrVal>
                                      </p:to>
                                    </p:set>
                                    <p:set>
                                      <p:cBhvr>
                                        <p:cTn id="12" dur="1000" fill="hold"/>
                                        <p:tgtEl>
                                          <p:spTgt spid="8"/>
                                        </p:tgtEl>
                                        <p:attrNameLst>
                                          <p:attrName>fillcolor</p:attrName>
                                        </p:attrNameLst>
                                      </p:cBhvr>
                                      <p:to>
                                        <p:clrVal>
                                          <a:srgbClr val="000000"/>
                                        </p:clrVal>
                                      </p:to>
                                    </p:set>
                                    <p:set>
                                      <p:cBhvr>
                                        <p:cTn id="13" dur="1000" fill="hold"/>
                                        <p:tgtEl>
                                          <p:spTgt spid="8"/>
                                        </p:tgtEl>
                                        <p:attrNameLst>
                                          <p:attrName>fill.type</p:attrName>
                                        </p:attrNameLst>
                                      </p:cBhvr>
                                      <p:to>
                                        <p:strVal val="solid"/>
                                      </p:to>
                                    </p:set>
                                  </p:childTnLst>
                                </p:cTn>
                              </p:par>
                              <p:par>
                                <p:cTn id="14" presetID="22" presetClass="entr" presetSubtype="8" fill="hold" nodeType="withEffect">
                                  <p:stCondLst>
                                    <p:cond delay="109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3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43695" y="314305"/>
            <a:ext cx="9309905" cy="584775"/>
          </a:xfrm>
          <a:prstGeom prst="rect">
            <a:avLst/>
          </a:prstGeom>
          <a:noFill/>
        </p:spPr>
        <p:txBody>
          <a:bodyPr wrap="square" rtlCol="0">
            <a:spAutoFit/>
          </a:bodyPr>
          <a:lstStyle/>
          <a:p>
            <a:r>
              <a:rPr lang="en-IN" sz="3200" b="1" dirty="0">
                <a:solidFill>
                  <a:schemeClr val="bg1"/>
                </a:solidFill>
              </a:rPr>
              <a:t>FEATURE ENGINEERING – Data Pre-processing</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1242751"/>
            <a:ext cx="11423662" cy="4396050"/>
          </a:xfrm>
          <a:prstGeom prst="roundRect">
            <a:avLst>
              <a:gd name="adj" fmla="val 4719"/>
            </a:avLst>
          </a:prstGeom>
          <a:solidFill>
            <a:srgbClr val="3F9B0C">
              <a:alpha val="39000"/>
            </a:srgb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sp>
        <p:nvSpPr>
          <p:cNvPr id="4" name="TextBox 3">
            <a:extLst>
              <a:ext uri="{FF2B5EF4-FFF2-40B4-BE49-F238E27FC236}">
                <a16:creationId xmlns:a16="http://schemas.microsoft.com/office/drawing/2014/main" id="{00EA0692-D1F1-4C29-6D63-7E6677EBF02B}"/>
              </a:ext>
            </a:extLst>
          </p:cNvPr>
          <p:cNvSpPr txBox="1"/>
          <p:nvPr/>
        </p:nvSpPr>
        <p:spPr>
          <a:xfrm>
            <a:off x="670269" y="1443841"/>
            <a:ext cx="10851463" cy="397031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alpha val="0"/>
                  </a:schemeClr>
                </a:solidFill>
              </a:rPr>
              <a:t>Now, the data must be split into training and testing sets for machine learning.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I used the python function </a:t>
            </a:r>
            <a:r>
              <a:rPr lang="en-US" b="1" dirty="0" err="1">
                <a:solidFill>
                  <a:schemeClr val="tx1">
                    <a:alpha val="0"/>
                  </a:schemeClr>
                </a:solidFill>
              </a:rPr>
              <a:t>train_test_split</a:t>
            </a:r>
            <a:r>
              <a:rPr lang="en-US" b="1" dirty="0">
                <a:solidFill>
                  <a:schemeClr val="tx1">
                    <a:alpha val="0"/>
                  </a:schemeClr>
                </a:solidFill>
              </a:rPr>
              <a:t>() from scikit-learn library to make this process convenient for me. The </a:t>
            </a:r>
            <a:r>
              <a:rPr lang="en-US" b="1" dirty="0" err="1">
                <a:solidFill>
                  <a:schemeClr val="tx1">
                    <a:alpha val="0"/>
                  </a:schemeClr>
                </a:solidFill>
              </a:rPr>
              <a:t>train_test_split</a:t>
            </a:r>
            <a:r>
              <a:rPr lang="en-US" b="1" dirty="0">
                <a:solidFill>
                  <a:schemeClr val="tx1">
                    <a:alpha val="0"/>
                  </a:schemeClr>
                </a:solidFill>
              </a:rPr>
              <a:t>() function splits the data based on our input.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We usually select the most relatable columns as features. Columns like State, order date, order ID are all removed from the features set as it may affect the quality of machine learning algorithm.</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We set the target variable that must be predicted by the ML algorithm.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Next, we perform feature scaling on the data to bring all the values between 0 and 1. This makes the predictions more accurate.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python function </a:t>
            </a:r>
            <a:r>
              <a:rPr lang="en-US" b="1" dirty="0" err="1">
                <a:solidFill>
                  <a:schemeClr val="tx1">
                    <a:alpha val="0"/>
                  </a:schemeClr>
                </a:solidFill>
              </a:rPr>
              <a:t>StandardScaler</a:t>
            </a:r>
            <a:r>
              <a:rPr lang="en-US" b="1" dirty="0">
                <a:solidFill>
                  <a:schemeClr val="tx1">
                    <a:alpha val="0"/>
                  </a:schemeClr>
                </a:solidFill>
              </a:rPr>
              <a:t>() is used to feature scale the database. </a:t>
            </a:r>
          </a:p>
        </p:txBody>
      </p:sp>
    </p:spTree>
    <p:extLst>
      <p:ext uri="{BB962C8B-B14F-4D97-AF65-F5344CB8AC3E}">
        <p14:creationId xmlns:p14="http://schemas.microsoft.com/office/powerpoint/2010/main" val="202629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mph" presetSubtype="0" fill="hold" grpId="0" nodeType="afterEffect">
                                  <p:stCondLst>
                                    <p:cond delay="0"/>
                                  </p:stCondLst>
                                  <p:iterate type="lt">
                                    <p:tmPct val="4000"/>
                                  </p:iterate>
                                  <p:childTnLst>
                                    <p:set>
                                      <p:cBhvr override="childStyle">
                                        <p:cTn id="11" dur="500" fill="hold"/>
                                        <p:tgtEl>
                                          <p:spTgt spid="4"/>
                                        </p:tgtEl>
                                        <p:attrNameLst>
                                          <p:attrName>style.color</p:attrName>
                                        </p:attrNameLst>
                                      </p:cBhvr>
                                      <p:to>
                                        <p:clrVal>
                                          <a:srgbClr val="000000"/>
                                        </p:clrVal>
                                      </p:to>
                                    </p:set>
                                    <p:set>
                                      <p:cBhvr>
                                        <p:cTn id="12" dur="500" fill="hold"/>
                                        <p:tgtEl>
                                          <p:spTgt spid="4"/>
                                        </p:tgtEl>
                                        <p:attrNameLst>
                                          <p:attrName>fillcolor</p:attrName>
                                        </p:attrNameLst>
                                      </p:cBhvr>
                                      <p:to>
                                        <p:clrVal>
                                          <a:srgbClr val="000000"/>
                                        </p:clrVal>
                                      </p:to>
                                    </p:set>
                                    <p:set>
                                      <p:cBhvr>
                                        <p:cTn id="13"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43695" y="314305"/>
            <a:ext cx="9309905" cy="584775"/>
          </a:xfrm>
          <a:prstGeom prst="rect">
            <a:avLst/>
          </a:prstGeom>
          <a:noFill/>
        </p:spPr>
        <p:txBody>
          <a:bodyPr wrap="square" rtlCol="0">
            <a:spAutoFit/>
          </a:bodyPr>
          <a:lstStyle/>
          <a:p>
            <a:r>
              <a:rPr lang="en-IN" sz="3200" b="1" dirty="0">
                <a:solidFill>
                  <a:schemeClr val="bg1"/>
                </a:solidFill>
              </a:rPr>
              <a:t>MACHINE LEARNING</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1242750"/>
            <a:ext cx="11423662" cy="5030727"/>
          </a:xfrm>
          <a:prstGeom prst="roundRect">
            <a:avLst>
              <a:gd name="adj" fmla="val 4719"/>
            </a:avLst>
          </a:prstGeom>
          <a:solidFill>
            <a:schemeClr val="accent5">
              <a:lumMod val="75000"/>
              <a:alpha val="39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sp>
        <p:nvSpPr>
          <p:cNvPr id="4" name="TextBox 3">
            <a:extLst>
              <a:ext uri="{FF2B5EF4-FFF2-40B4-BE49-F238E27FC236}">
                <a16:creationId xmlns:a16="http://schemas.microsoft.com/office/drawing/2014/main" id="{00EA0692-D1F1-4C29-6D63-7E6677EBF02B}"/>
              </a:ext>
            </a:extLst>
          </p:cNvPr>
          <p:cNvSpPr txBox="1"/>
          <p:nvPr/>
        </p:nvSpPr>
        <p:spPr>
          <a:xfrm>
            <a:off x="670269" y="1443841"/>
            <a:ext cx="10851463" cy="4247317"/>
          </a:xfrm>
          <a:prstGeom prst="rect">
            <a:avLst/>
          </a:prstGeom>
          <a:noFill/>
        </p:spPr>
        <p:txBody>
          <a:bodyPr wrap="square">
            <a:spAutoFit/>
          </a:bodyPr>
          <a:lstStyle/>
          <a:p>
            <a:r>
              <a:rPr lang="en-US" b="1" dirty="0">
                <a:solidFill>
                  <a:schemeClr val="tx1">
                    <a:alpha val="0"/>
                  </a:schemeClr>
                </a:solidFill>
              </a:rPr>
              <a:t>The steps used for performing Machine Learning are:</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Import the Machine Learning algorithm from the scikit-learn library</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I used the Linear regression model to predict the value of sales and profits.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models are trained using the </a:t>
            </a:r>
            <a:r>
              <a:rPr lang="en-US" b="1" dirty="0" err="1">
                <a:solidFill>
                  <a:schemeClr val="tx1">
                    <a:alpha val="0"/>
                  </a:schemeClr>
                </a:solidFill>
              </a:rPr>
              <a:t>fit_transform</a:t>
            </a:r>
            <a:r>
              <a:rPr lang="en-US" b="1" dirty="0">
                <a:solidFill>
                  <a:schemeClr val="tx1">
                    <a:alpha val="0"/>
                  </a:schemeClr>
                </a:solidFill>
              </a:rPr>
              <a:t>() method of the </a:t>
            </a:r>
            <a:r>
              <a:rPr lang="en-US" b="1" dirty="0" err="1">
                <a:solidFill>
                  <a:schemeClr val="tx1">
                    <a:alpha val="0"/>
                  </a:schemeClr>
                </a:solidFill>
              </a:rPr>
              <a:t>LinearRegression</a:t>
            </a:r>
            <a:r>
              <a:rPr lang="en-US" b="1" dirty="0">
                <a:solidFill>
                  <a:schemeClr val="tx1">
                    <a:alpha val="0"/>
                  </a:schemeClr>
                </a:solidFill>
              </a:rPr>
              <a:t>() model</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Then we predict the values using predict() function of the model</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values are then plotted against the actual sales values using a scatter plot from matplotlib library.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same steps are followed for predicting the profit values of the sales database. </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outputs are presented in the next slide</a:t>
            </a:r>
          </a:p>
        </p:txBody>
      </p:sp>
    </p:spTree>
    <p:extLst>
      <p:ext uri="{BB962C8B-B14F-4D97-AF65-F5344CB8AC3E}">
        <p14:creationId xmlns:p14="http://schemas.microsoft.com/office/powerpoint/2010/main" val="350203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mph" presetSubtype="0" fill="hold" grpId="0" nodeType="afterEffect">
                                  <p:stCondLst>
                                    <p:cond delay="0"/>
                                  </p:stCondLst>
                                  <p:iterate type="lt">
                                    <p:tmPct val="4000"/>
                                  </p:iterate>
                                  <p:childTnLst>
                                    <p:set>
                                      <p:cBhvr override="childStyle">
                                        <p:cTn id="11" dur="500" fill="hold"/>
                                        <p:tgtEl>
                                          <p:spTgt spid="4"/>
                                        </p:tgtEl>
                                        <p:attrNameLst>
                                          <p:attrName>style.color</p:attrName>
                                        </p:attrNameLst>
                                      </p:cBhvr>
                                      <p:to>
                                        <p:clrVal>
                                          <a:srgbClr val="000000"/>
                                        </p:clrVal>
                                      </p:to>
                                    </p:set>
                                    <p:set>
                                      <p:cBhvr>
                                        <p:cTn id="12" dur="500" fill="hold"/>
                                        <p:tgtEl>
                                          <p:spTgt spid="4"/>
                                        </p:tgtEl>
                                        <p:attrNameLst>
                                          <p:attrName>fillcolor</p:attrName>
                                        </p:attrNameLst>
                                      </p:cBhvr>
                                      <p:to>
                                        <p:clrVal>
                                          <a:srgbClr val="000000"/>
                                        </p:clrVal>
                                      </p:to>
                                    </p:set>
                                    <p:set>
                                      <p:cBhvr>
                                        <p:cTn id="13"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43695" y="314305"/>
            <a:ext cx="9309905" cy="584775"/>
          </a:xfrm>
          <a:prstGeom prst="rect">
            <a:avLst/>
          </a:prstGeom>
          <a:noFill/>
        </p:spPr>
        <p:txBody>
          <a:bodyPr wrap="square" rtlCol="0">
            <a:spAutoFit/>
          </a:bodyPr>
          <a:lstStyle/>
          <a:p>
            <a:r>
              <a:rPr lang="en-IN" sz="3200" b="1" dirty="0">
                <a:solidFill>
                  <a:schemeClr val="bg1"/>
                </a:solidFill>
              </a:rPr>
              <a:t>MACHINE LEARNING – Plotting the predictions</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4178461"/>
            <a:ext cx="11423662" cy="2095016"/>
          </a:xfrm>
          <a:prstGeom prst="roundRect">
            <a:avLst>
              <a:gd name="adj" fmla="val 10244"/>
            </a:avLst>
          </a:prstGeom>
          <a:solidFill>
            <a:schemeClr val="accent5">
              <a:lumMod val="75000"/>
              <a:alpha val="39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pic>
        <p:nvPicPr>
          <p:cNvPr id="2" name="Picture 1">
            <a:extLst>
              <a:ext uri="{FF2B5EF4-FFF2-40B4-BE49-F238E27FC236}">
                <a16:creationId xmlns:a16="http://schemas.microsoft.com/office/drawing/2014/main" id="{96413013-9F8F-DAC2-5458-9334CB7ACB3B}"/>
              </a:ext>
            </a:extLst>
          </p:cNvPr>
          <p:cNvPicPr>
            <a:picLocks noChangeAspect="1"/>
          </p:cNvPicPr>
          <p:nvPr/>
        </p:nvPicPr>
        <p:blipFill>
          <a:blip r:embed="rId3"/>
          <a:stretch>
            <a:fillRect/>
          </a:stretch>
        </p:blipFill>
        <p:spPr>
          <a:xfrm>
            <a:off x="857049" y="1316589"/>
            <a:ext cx="4994994" cy="3865938"/>
          </a:xfrm>
          <a:prstGeom prst="rect">
            <a:avLst/>
          </a:prstGeom>
          <a:effectLst>
            <a:outerShdw blurRad="114300" dist="63500" dir="5400000" sx="101000" sy="101000" algn="ctr" rotWithShape="0">
              <a:srgbClr val="000000">
                <a:alpha val="98000"/>
              </a:srgbClr>
            </a:outerShdw>
          </a:effectLst>
        </p:spPr>
      </p:pic>
      <p:pic>
        <p:nvPicPr>
          <p:cNvPr id="5" name="Picture 4">
            <a:extLst>
              <a:ext uri="{FF2B5EF4-FFF2-40B4-BE49-F238E27FC236}">
                <a16:creationId xmlns:a16="http://schemas.microsoft.com/office/drawing/2014/main" id="{16C4D030-0B34-3C44-EE80-DB03B53BF1D9}"/>
              </a:ext>
            </a:extLst>
          </p:cNvPr>
          <p:cNvPicPr>
            <a:picLocks noChangeAspect="1"/>
          </p:cNvPicPr>
          <p:nvPr/>
        </p:nvPicPr>
        <p:blipFill>
          <a:blip r:embed="rId4"/>
          <a:stretch>
            <a:fillRect/>
          </a:stretch>
        </p:blipFill>
        <p:spPr>
          <a:xfrm>
            <a:off x="6339958" y="1316588"/>
            <a:ext cx="4994994" cy="3865940"/>
          </a:xfrm>
          <a:prstGeom prst="rect">
            <a:avLst/>
          </a:prstGeom>
          <a:effectLst>
            <a:outerShdw blurRad="114300" dist="63500" dir="5400000" sx="101000" sy="101000" algn="ctr" rotWithShape="0">
              <a:srgbClr val="000000">
                <a:alpha val="98000"/>
              </a:srgbClr>
            </a:outerShdw>
          </a:effectLst>
        </p:spPr>
      </p:pic>
      <p:sp>
        <p:nvSpPr>
          <p:cNvPr id="4" name="TextBox 3">
            <a:extLst>
              <a:ext uri="{FF2B5EF4-FFF2-40B4-BE49-F238E27FC236}">
                <a16:creationId xmlns:a16="http://schemas.microsoft.com/office/drawing/2014/main" id="{00EA0692-D1F1-4C29-6D63-7E6677EBF02B}"/>
              </a:ext>
            </a:extLst>
          </p:cNvPr>
          <p:cNvSpPr txBox="1"/>
          <p:nvPr/>
        </p:nvSpPr>
        <p:spPr>
          <a:xfrm>
            <a:off x="670269" y="5382005"/>
            <a:ext cx="10851463" cy="64633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alpha val="0"/>
                  </a:schemeClr>
                </a:solidFill>
              </a:rPr>
              <a:t>The predictions are very different yet they are projected around the red line, which is a good sign.</a:t>
            </a:r>
          </a:p>
          <a:p>
            <a:pPr marL="285750" indent="-285750">
              <a:buFont typeface="Arial" panose="020B0604020202020204" pitchFamily="34" charset="0"/>
              <a:buChar char="•"/>
            </a:pPr>
            <a:r>
              <a:rPr lang="en-US" b="1" dirty="0">
                <a:solidFill>
                  <a:schemeClr val="tx1">
                    <a:alpha val="0"/>
                  </a:schemeClr>
                </a:solidFill>
              </a:rPr>
              <a:t>The unexpected predictions are mainly due to random data entered in the dataset</a:t>
            </a:r>
          </a:p>
        </p:txBody>
      </p:sp>
    </p:spTree>
    <p:extLst>
      <p:ext uri="{BB962C8B-B14F-4D97-AF65-F5344CB8AC3E}">
        <p14:creationId xmlns:p14="http://schemas.microsoft.com/office/powerpoint/2010/main" val="321616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2000"/>
                            </p:stCondLst>
                            <p:childTnLst>
                              <p:par>
                                <p:cTn id="18" presetID="16" presetClass="emph" presetSubtype="0" fill="hold" grpId="0" nodeType="afterEffect">
                                  <p:stCondLst>
                                    <p:cond delay="0"/>
                                  </p:stCondLst>
                                  <p:iterate type="lt">
                                    <p:tmPct val="4000"/>
                                  </p:iterate>
                                  <p:childTnLst>
                                    <p:set>
                                      <p:cBhvr override="childStyle">
                                        <p:cTn id="19" dur="500" fill="hold"/>
                                        <p:tgtEl>
                                          <p:spTgt spid="4"/>
                                        </p:tgtEl>
                                        <p:attrNameLst>
                                          <p:attrName>style.color</p:attrName>
                                        </p:attrNameLst>
                                      </p:cBhvr>
                                      <p:to>
                                        <p:clrVal>
                                          <a:srgbClr val="000000"/>
                                        </p:clrVal>
                                      </p:to>
                                    </p:set>
                                    <p:set>
                                      <p:cBhvr>
                                        <p:cTn id="20" dur="500" fill="hold"/>
                                        <p:tgtEl>
                                          <p:spTgt spid="4"/>
                                        </p:tgtEl>
                                        <p:attrNameLst>
                                          <p:attrName>fillcolor</p:attrName>
                                        </p:attrNameLst>
                                      </p:cBhvr>
                                      <p:to>
                                        <p:clrVal>
                                          <a:srgbClr val="000000"/>
                                        </p:clrVal>
                                      </p:to>
                                    </p:set>
                                    <p:set>
                                      <p:cBhvr>
                                        <p:cTn id="21"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43695" y="314305"/>
            <a:ext cx="9309905" cy="584775"/>
          </a:xfrm>
          <a:prstGeom prst="rect">
            <a:avLst/>
          </a:prstGeom>
          <a:noFill/>
        </p:spPr>
        <p:txBody>
          <a:bodyPr wrap="square" rtlCol="0">
            <a:spAutoFit/>
          </a:bodyPr>
          <a:lstStyle/>
          <a:p>
            <a:r>
              <a:rPr lang="en-IN" sz="3200" b="1" dirty="0">
                <a:solidFill>
                  <a:schemeClr val="bg1"/>
                </a:solidFill>
              </a:rPr>
              <a:t>Resources and references</a:t>
            </a:r>
          </a:p>
        </p:txBody>
      </p:sp>
      <p:sp>
        <p:nvSpPr>
          <p:cNvPr id="7" name="Rectangle: Rounded Corners 6">
            <a:extLst>
              <a:ext uri="{FF2B5EF4-FFF2-40B4-BE49-F238E27FC236}">
                <a16:creationId xmlns:a16="http://schemas.microsoft.com/office/drawing/2014/main" id="{BA28B055-90F3-04D1-B2EE-2D5824BBC20E}"/>
              </a:ext>
            </a:extLst>
          </p:cNvPr>
          <p:cNvSpPr/>
          <p:nvPr/>
        </p:nvSpPr>
        <p:spPr>
          <a:xfrm>
            <a:off x="358815" y="1316588"/>
            <a:ext cx="11423662" cy="4956889"/>
          </a:xfrm>
          <a:prstGeom prst="roundRect">
            <a:avLst>
              <a:gd name="adj" fmla="val 10244"/>
            </a:avLst>
          </a:prstGeom>
          <a:solidFill>
            <a:schemeClr val="accent5">
              <a:lumMod val="75000"/>
              <a:alpha val="39000"/>
            </a:schemeClr>
          </a:solid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IN" b="1" dirty="0">
              <a:solidFill>
                <a:schemeClr val="tx1"/>
              </a:solidFill>
            </a:endParaRPr>
          </a:p>
        </p:txBody>
      </p:sp>
      <p:sp>
        <p:nvSpPr>
          <p:cNvPr id="4" name="TextBox 3">
            <a:extLst>
              <a:ext uri="{FF2B5EF4-FFF2-40B4-BE49-F238E27FC236}">
                <a16:creationId xmlns:a16="http://schemas.microsoft.com/office/drawing/2014/main" id="{00EA0692-D1F1-4C29-6D63-7E6677EBF02B}"/>
              </a:ext>
            </a:extLst>
          </p:cNvPr>
          <p:cNvSpPr txBox="1"/>
          <p:nvPr/>
        </p:nvSpPr>
        <p:spPr>
          <a:xfrm>
            <a:off x="670269" y="1550785"/>
            <a:ext cx="10851463" cy="147732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alpha val="0"/>
                  </a:schemeClr>
                </a:solidFill>
              </a:rPr>
              <a:t>The step by step process of this project is uploaded on my </a:t>
            </a:r>
            <a:r>
              <a:rPr lang="en-US" b="1" dirty="0" err="1">
                <a:solidFill>
                  <a:schemeClr val="tx1">
                    <a:alpha val="0"/>
                  </a:schemeClr>
                </a:solidFill>
              </a:rPr>
              <a:t>github</a:t>
            </a:r>
            <a:r>
              <a:rPr lang="en-US" b="1" dirty="0">
                <a:solidFill>
                  <a:schemeClr val="tx1">
                    <a:alpha val="0"/>
                  </a:schemeClr>
                </a:solidFill>
              </a:rPr>
              <a:t> page. Feel free to visit and check it.</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The repository contains the original dataset along with the excel files I had exported and a power BI file.</a:t>
            </a:r>
          </a:p>
          <a:p>
            <a:pPr marL="285750" indent="-285750">
              <a:buFont typeface="Arial" panose="020B0604020202020204" pitchFamily="34" charset="0"/>
              <a:buChar char="•"/>
            </a:pPr>
            <a:endParaRPr lang="en-US" b="1" dirty="0">
              <a:solidFill>
                <a:schemeClr val="tx1">
                  <a:alpha val="0"/>
                </a:schemeClr>
              </a:solidFill>
            </a:endParaRPr>
          </a:p>
          <a:p>
            <a:pPr marL="285750" indent="-285750">
              <a:buFont typeface="Arial" panose="020B0604020202020204" pitchFamily="34" charset="0"/>
              <a:buChar char="•"/>
            </a:pPr>
            <a:r>
              <a:rPr lang="en-US" b="1" dirty="0">
                <a:solidFill>
                  <a:schemeClr val="tx1">
                    <a:alpha val="0"/>
                  </a:schemeClr>
                </a:solidFill>
              </a:rPr>
              <a:t>Most of the techniques I used were learnt from the Unified Mentor project pdf file</a:t>
            </a:r>
          </a:p>
        </p:txBody>
      </p:sp>
      <p:sp>
        <p:nvSpPr>
          <p:cNvPr id="9" name="Parallelogram 8">
            <a:extLst>
              <a:ext uri="{FF2B5EF4-FFF2-40B4-BE49-F238E27FC236}">
                <a16:creationId xmlns:a16="http://schemas.microsoft.com/office/drawing/2014/main" id="{3F9C0BC1-96D4-D306-AEAE-33D0B492394D}"/>
              </a:ext>
            </a:extLst>
          </p:cNvPr>
          <p:cNvSpPr/>
          <p:nvPr/>
        </p:nvSpPr>
        <p:spPr>
          <a:xfrm>
            <a:off x="-579120" y="7089717"/>
            <a:ext cx="18489186" cy="1640987"/>
          </a:xfrm>
          <a:prstGeom prst="parallelogram">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dirty="0"/>
              <a:t>2. COMPANIES VALUATION ANALYSIS</a:t>
            </a:r>
          </a:p>
        </p:txBody>
      </p:sp>
      <p:sp>
        <p:nvSpPr>
          <p:cNvPr id="10" name="Parallelogram 9">
            <a:extLst>
              <a:ext uri="{FF2B5EF4-FFF2-40B4-BE49-F238E27FC236}">
                <a16:creationId xmlns:a16="http://schemas.microsoft.com/office/drawing/2014/main" id="{3AAF1BD9-D940-4D16-CC00-F65E56ABFB89}"/>
              </a:ext>
            </a:extLst>
          </p:cNvPr>
          <p:cNvSpPr/>
          <p:nvPr/>
        </p:nvSpPr>
        <p:spPr>
          <a:xfrm>
            <a:off x="-579120" y="8815998"/>
            <a:ext cx="18489186" cy="1640987"/>
          </a:xfrm>
          <a:prstGeom prst="parallelogram">
            <a:avLst/>
          </a:prstGeom>
          <a:gradFill flip="none" rotWithShape="1">
            <a:gsLst>
              <a:gs pos="0">
                <a:schemeClr val="accent6">
                  <a:lumMod val="50000"/>
                </a:schemeClr>
              </a:gs>
              <a:gs pos="100000">
                <a:srgbClr val="FF0000"/>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dirty="0"/>
              <a:t>3. MOVIE RECOMMENDER SYSTEMS</a:t>
            </a:r>
          </a:p>
        </p:txBody>
      </p:sp>
      <p:sp>
        <p:nvSpPr>
          <p:cNvPr id="13" name="TextBox 12">
            <a:extLst>
              <a:ext uri="{FF2B5EF4-FFF2-40B4-BE49-F238E27FC236}">
                <a16:creationId xmlns:a16="http://schemas.microsoft.com/office/drawing/2014/main" id="{FCBD7084-2423-B65B-51E8-50734C89BD51}"/>
              </a:ext>
            </a:extLst>
          </p:cNvPr>
          <p:cNvSpPr txBox="1"/>
          <p:nvPr/>
        </p:nvSpPr>
        <p:spPr>
          <a:xfrm>
            <a:off x="355149" y="-1246724"/>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6" name="TextBox 15">
            <a:extLst>
              <a:ext uri="{FF2B5EF4-FFF2-40B4-BE49-F238E27FC236}">
                <a16:creationId xmlns:a16="http://schemas.microsoft.com/office/drawing/2014/main" id="{2890AAF7-E758-F9EF-4786-EA6B58B39812}"/>
              </a:ext>
            </a:extLst>
          </p:cNvPr>
          <p:cNvSpPr txBox="1"/>
          <p:nvPr/>
        </p:nvSpPr>
        <p:spPr>
          <a:xfrm>
            <a:off x="355149" y="-597029"/>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2" name="Rectangle: Rounded Corners 1">
            <a:extLst>
              <a:ext uri="{FF2B5EF4-FFF2-40B4-BE49-F238E27FC236}">
                <a16:creationId xmlns:a16="http://schemas.microsoft.com/office/drawing/2014/main" id="{D3C4C33E-AB71-7E84-3923-4C16D6BE279F}"/>
              </a:ext>
            </a:extLst>
          </p:cNvPr>
          <p:cNvSpPr/>
          <p:nvPr/>
        </p:nvSpPr>
        <p:spPr>
          <a:xfrm>
            <a:off x="670269" y="4496987"/>
            <a:ext cx="10851463" cy="1484242"/>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b="1" dirty="0">
                <a:solidFill>
                  <a:schemeClr val="tx1"/>
                </a:solidFill>
              </a:rPr>
              <a:t>The </a:t>
            </a:r>
            <a:r>
              <a:rPr lang="en-IN" b="1" dirty="0" err="1">
                <a:solidFill>
                  <a:schemeClr val="tx1"/>
                </a:solidFill>
              </a:rPr>
              <a:t>Supermart</a:t>
            </a:r>
            <a:r>
              <a:rPr lang="en-IN" b="1" dirty="0">
                <a:solidFill>
                  <a:schemeClr val="tx1"/>
                </a:solidFill>
              </a:rPr>
              <a:t> Sales Reports </a:t>
            </a:r>
            <a:r>
              <a:rPr lang="en-IN" b="1" dirty="0" err="1">
                <a:solidFill>
                  <a:schemeClr val="tx1"/>
                </a:solidFill>
              </a:rPr>
              <a:t>Github</a:t>
            </a:r>
            <a:r>
              <a:rPr lang="en-IN" b="1" dirty="0">
                <a:solidFill>
                  <a:schemeClr val="tx1"/>
                </a:solidFill>
              </a:rPr>
              <a:t> repository link:  </a:t>
            </a:r>
            <a:r>
              <a:rPr lang="en-US" b="1" dirty="0">
                <a:solidFill>
                  <a:schemeClr val="accent4">
                    <a:lumMod val="75000"/>
                  </a:schemeClr>
                </a:solidFill>
                <a:hlinkClick r:id="rId3">
                  <a:extLst>
                    <a:ext uri="{A12FA001-AC4F-418D-AE19-62706E023703}">
                      <ahyp:hlinkClr xmlns:ahyp="http://schemas.microsoft.com/office/drawing/2018/hyperlinkcolor" val="tx"/>
                    </a:ext>
                  </a:extLst>
                </a:hlinkClick>
              </a:rPr>
              <a:t>click here to view the repository</a:t>
            </a:r>
            <a:endParaRPr lang="en-IN" b="1" dirty="0">
              <a:solidFill>
                <a:schemeClr val="accent4">
                  <a:lumMod val="75000"/>
                </a:schemeClr>
              </a:solidFill>
            </a:endParaRPr>
          </a:p>
        </p:txBody>
      </p:sp>
    </p:spTree>
    <p:extLst>
      <p:ext uri="{BB962C8B-B14F-4D97-AF65-F5344CB8AC3E}">
        <p14:creationId xmlns:p14="http://schemas.microsoft.com/office/powerpoint/2010/main" val="331620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mph" presetSubtype="0" fill="hold" grpId="0" nodeType="afterEffect">
                                  <p:stCondLst>
                                    <p:cond delay="0"/>
                                  </p:stCondLst>
                                  <p:iterate type="lt">
                                    <p:tmPct val="4000"/>
                                  </p:iterate>
                                  <p:childTnLst>
                                    <p:set>
                                      <p:cBhvr override="childStyle">
                                        <p:cTn id="11" dur="500" fill="hold"/>
                                        <p:tgtEl>
                                          <p:spTgt spid="4"/>
                                        </p:tgtEl>
                                        <p:attrNameLst>
                                          <p:attrName>style.color</p:attrName>
                                        </p:attrNameLst>
                                      </p:cBhvr>
                                      <p:to>
                                        <p:clrVal>
                                          <a:srgbClr val="000000"/>
                                        </p:clrVal>
                                      </p:to>
                                    </p:set>
                                    <p:set>
                                      <p:cBhvr>
                                        <p:cTn id="12" dur="500" fill="hold"/>
                                        <p:tgtEl>
                                          <p:spTgt spid="4"/>
                                        </p:tgtEl>
                                        <p:attrNameLst>
                                          <p:attrName>fillcolor</p:attrName>
                                        </p:attrNameLst>
                                      </p:cBhvr>
                                      <p:to>
                                        <p:clrVal>
                                          <a:srgbClr val="000000"/>
                                        </p:clrVal>
                                      </p:to>
                                    </p:set>
                                    <p:set>
                                      <p:cBhvr>
                                        <p:cTn id="13" dur="500" fill="hold"/>
                                        <p:tgtEl>
                                          <p:spTgt spid="4"/>
                                        </p:tgtEl>
                                        <p:attrNameLst>
                                          <p:attrName>fill.type</p:attrName>
                                        </p:attrNameLst>
                                      </p:cBhvr>
                                      <p:to>
                                        <p:strVal val="solid"/>
                                      </p:to>
                                    </p:set>
                                  </p:childTnLst>
                                </p:cTn>
                              </p:par>
                            </p:childTnLst>
                          </p:cTn>
                        </p:par>
                        <p:par>
                          <p:cTn id="14" fill="hold">
                            <p:stCondLst>
                              <p:cond delay="63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1682033"/>
            <a:ext cx="11419656" cy="1013538"/>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1. SUPERMART GROCERY SALES ANALYSIS</a:t>
            </a:r>
          </a:p>
        </p:txBody>
      </p:sp>
      <p:sp>
        <p:nvSpPr>
          <p:cNvPr id="9" name="Parallelogram 8">
            <a:extLst>
              <a:ext uri="{FF2B5EF4-FFF2-40B4-BE49-F238E27FC236}">
                <a16:creationId xmlns:a16="http://schemas.microsoft.com/office/drawing/2014/main" id="{3F9C0BC1-96D4-D306-AEAE-33D0B492394D}"/>
              </a:ext>
            </a:extLst>
          </p:cNvPr>
          <p:cNvSpPr/>
          <p:nvPr/>
        </p:nvSpPr>
        <p:spPr>
          <a:xfrm>
            <a:off x="-579119" y="2997098"/>
            <a:ext cx="11419656" cy="1013538"/>
          </a:xfrm>
          <a:prstGeom prst="parallelogram">
            <a:avLst/>
          </a:prstGeom>
          <a:gradFill flip="none" rotWithShape="1">
            <a:gsLst>
              <a:gs pos="0">
                <a:srgbClr val="002060"/>
              </a:gs>
              <a:gs pos="100000">
                <a:schemeClr val="bg2">
                  <a:lumMod val="75000"/>
                </a:schemeClr>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2. COMPANIES VALUATION ANALYSIS</a:t>
            </a:r>
          </a:p>
        </p:txBody>
      </p:sp>
      <p:sp>
        <p:nvSpPr>
          <p:cNvPr id="10" name="Parallelogram 9">
            <a:extLst>
              <a:ext uri="{FF2B5EF4-FFF2-40B4-BE49-F238E27FC236}">
                <a16:creationId xmlns:a16="http://schemas.microsoft.com/office/drawing/2014/main" id="{3AAF1BD9-D940-4D16-CC00-F65E56ABFB89}"/>
              </a:ext>
            </a:extLst>
          </p:cNvPr>
          <p:cNvSpPr/>
          <p:nvPr/>
        </p:nvSpPr>
        <p:spPr>
          <a:xfrm>
            <a:off x="-579119" y="4312163"/>
            <a:ext cx="11419656" cy="1013538"/>
          </a:xfrm>
          <a:prstGeom prst="parallelogram">
            <a:avLst/>
          </a:prstGeom>
          <a:gradFill flip="none" rotWithShape="1">
            <a:gsLst>
              <a:gs pos="0">
                <a:schemeClr val="accent6">
                  <a:lumMod val="50000"/>
                </a:schemeClr>
              </a:gs>
              <a:gs pos="100000">
                <a:srgbClr val="FF0000"/>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3. MOVIE RECOMMENDER SYSTEMS</a:t>
            </a:r>
          </a:p>
        </p:txBody>
      </p:sp>
      <p:sp>
        <p:nvSpPr>
          <p:cNvPr id="2" name="TextBox 1">
            <a:extLst>
              <a:ext uri="{FF2B5EF4-FFF2-40B4-BE49-F238E27FC236}">
                <a16:creationId xmlns:a16="http://schemas.microsoft.com/office/drawing/2014/main" id="{AA51E8BF-66E7-F400-C976-9B4DF577D649}"/>
              </a:ext>
            </a:extLst>
          </p:cNvPr>
          <p:cNvSpPr txBox="1"/>
          <p:nvPr/>
        </p:nvSpPr>
        <p:spPr>
          <a:xfrm>
            <a:off x="355149" y="389371"/>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1" name="TextBox 10">
            <a:extLst>
              <a:ext uri="{FF2B5EF4-FFF2-40B4-BE49-F238E27FC236}">
                <a16:creationId xmlns:a16="http://schemas.microsoft.com/office/drawing/2014/main" id="{196EB32B-364E-A02B-5DD7-3E487F740E85}"/>
              </a:ext>
            </a:extLst>
          </p:cNvPr>
          <p:cNvSpPr txBox="1"/>
          <p:nvPr/>
        </p:nvSpPr>
        <p:spPr>
          <a:xfrm>
            <a:off x="355149" y="1035702"/>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Tree>
    <p:extLst>
      <p:ext uri="{BB962C8B-B14F-4D97-AF65-F5344CB8AC3E}">
        <p14:creationId xmlns:p14="http://schemas.microsoft.com/office/powerpoint/2010/main" val="325865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20"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2. COMPANIES VALUATION ANALYSIS</a:t>
            </a:r>
          </a:p>
        </p:txBody>
      </p:sp>
      <p:sp>
        <p:nvSpPr>
          <p:cNvPr id="10" name="Parallelogram 9">
            <a:extLst>
              <a:ext uri="{FF2B5EF4-FFF2-40B4-BE49-F238E27FC236}">
                <a16:creationId xmlns:a16="http://schemas.microsoft.com/office/drawing/2014/main" id="{3AAF1BD9-D940-4D16-CC00-F65E56ABFB89}"/>
              </a:ext>
            </a:extLst>
          </p:cNvPr>
          <p:cNvSpPr/>
          <p:nvPr/>
        </p:nvSpPr>
        <p:spPr>
          <a:xfrm>
            <a:off x="-426721" y="7453949"/>
            <a:ext cx="19306191" cy="1713498"/>
          </a:xfrm>
          <a:prstGeom prst="parallelogram">
            <a:avLst/>
          </a:prstGeom>
          <a:gradFill flip="none" rotWithShape="1">
            <a:gsLst>
              <a:gs pos="0">
                <a:schemeClr val="accent6">
                  <a:lumMod val="50000"/>
                </a:schemeClr>
              </a:gs>
              <a:gs pos="100000">
                <a:srgbClr val="FF0000"/>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3. MOVIE RECOMMENDER SYSTEMS</a:t>
            </a:r>
          </a:p>
        </p:txBody>
      </p:sp>
      <p:sp>
        <p:nvSpPr>
          <p:cNvPr id="2" name="Rectangle: Rounded Corners 1">
            <a:extLst>
              <a:ext uri="{FF2B5EF4-FFF2-40B4-BE49-F238E27FC236}">
                <a16:creationId xmlns:a16="http://schemas.microsoft.com/office/drawing/2014/main" id="{B24959FC-7DF0-5DDB-31AB-B22DF5EB8394}"/>
              </a:ext>
            </a:extLst>
          </p:cNvPr>
          <p:cNvSpPr/>
          <p:nvPr/>
        </p:nvSpPr>
        <p:spPr>
          <a:xfrm>
            <a:off x="609600" y="1182853"/>
            <a:ext cx="10972800" cy="5212080"/>
          </a:xfrm>
          <a:prstGeom prst="roundRect">
            <a:avLst>
              <a:gd name="adj" fmla="val 3801"/>
            </a:avLst>
          </a:prstGeom>
          <a:solidFill>
            <a:schemeClr val="bg1">
              <a:alpha val="60000"/>
            </a:schemeClr>
          </a:solidFill>
          <a:ln w="57150">
            <a:solidFill>
              <a:schemeClr val="accent2">
                <a:lumMod val="75000"/>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378C0D33-532D-F6A3-1C92-CA5A46DECE8D}"/>
              </a:ext>
            </a:extLst>
          </p:cNvPr>
          <p:cNvSpPr txBox="1"/>
          <p:nvPr/>
        </p:nvSpPr>
        <p:spPr>
          <a:xfrm>
            <a:off x="853440" y="1372847"/>
            <a:ext cx="10485120" cy="4893647"/>
          </a:xfrm>
          <a:prstGeom prst="rect">
            <a:avLst/>
          </a:prstGeom>
          <a:noFill/>
        </p:spPr>
        <p:txBody>
          <a:bodyPr wrap="square">
            <a:spAutoFit/>
          </a:bodyPr>
          <a:lstStyle/>
          <a:p>
            <a:r>
              <a:rPr lang="en-US" sz="2400" b="1" dirty="0">
                <a:solidFill>
                  <a:schemeClr val="tx1">
                    <a:alpha val="0"/>
                  </a:schemeClr>
                </a:solidFill>
                <a:latin typeface="Calibri" panose="020F0502020204030204" pitchFamily="34" charset="0"/>
              </a:rPr>
              <a:t>	The Objective of this project is to clean, analyze and report the valuation of different companies and their values through different visualization techniques. Some of the major objectives are</a:t>
            </a:r>
          </a:p>
          <a:p>
            <a:endParaRPr lang="en-US" sz="2400" b="1" dirty="0">
              <a:solidFill>
                <a:schemeClr val="tx1">
                  <a:alpha val="0"/>
                </a:schemeClr>
              </a:solidFill>
              <a:latin typeface="Calibri" panose="020F0502020204030204" pitchFamily="34" charset="0"/>
            </a:endParaRPr>
          </a:p>
          <a:p>
            <a:pPr marL="342900" indent="-342900">
              <a:buFont typeface="Arial" panose="020B0604020202020204" pitchFamily="34" charset="0"/>
              <a:buChar char="•"/>
            </a:pPr>
            <a:r>
              <a:rPr lang="en-US" sz="2400" b="1" dirty="0">
                <a:solidFill>
                  <a:schemeClr val="tx1">
                    <a:alpha val="0"/>
                  </a:schemeClr>
                </a:solidFill>
                <a:latin typeface="Calibri" panose="020F0502020204030204" pitchFamily="34" charset="0"/>
              </a:rPr>
              <a:t>Import the dataset and perform data cleaning on the dataset.</a:t>
            </a:r>
          </a:p>
          <a:p>
            <a:pPr marL="342900" indent="-342900">
              <a:buFont typeface="Arial" panose="020B0604020202020204" pitchFamily="34" charset="0"/>
              <a:buChar char="•"/>
            </a:pPr>
            <a:endParaRPr lang="en-US" sz="2400" b="1" dirty="0">
              <a:solidFill>
                <a:schemeClr val="tx1">
                  <a:alpha val="0"/>
                </a:schemeClr>
              </a:solidFill>
              <a:latin typeface="Calibri" panose="020F0502020204030204" pitchFamily="34" charset="0"/>
            </a:endParaRPr>
          </a:p>
          <a:p>
            <a:pPr marL="342900" indent="-342900">
              <a:buFont typeface="Arial" panose="020B0604020202020204" pitchFamily="34" charset="0"/>
              <a:buChar char="•"/>
            </a:pPr>
            <a:r>
              <a:rPr lang="en-US" sz="2400" b="1" dirty="0">
                <a:solidFill>
                  <a:schemeClr val="tx1">
                    <a:alpha val="0"/>
                  </a:schemeClr>
                </a:solidFill>
                <a:latin typeface="Calibri" panose="020F0502020204030204" pitchFamily="34" charset="0"/>
              </a:rPr>
              <a:t>Check the data for missing values and handle the null values efficiently.</a:t>
            </a:r>
          </a:p>
          <a:p>
            <a:pPr marL="342900" indent="-342900">
              <a:buFont typeface="Arial" panose="020B0604020202020204" pitchFamily="34" charset="0"/>
              <a:buChar char="•"/>
            </a:pPr>
            <a:endParaRPr lang="en-US" sz="2400" b="1" dirty="0">
              <a:solidFill>
                <a:schemeClr val="tx1">
                  <a:alpha val="0"/>
                </a:schemeClr>
              </a:solidFill>
              <a:latin typeface="Calibri" panose="020F0502020204030204" pitchFamily="34" charset="0"/>
            </a:endParaRPr>
          </a:p>
          <a:p>
            <a:pPr marL="342900" indent="-342900">
              <a:buFont typeface="Arial" panose="020B0604020202020204" pitchFamily="34" charset="0"/>
              <a:buChar char="•"/>
            </a:pPr>
            <a:r>
              <a:rPr lang="en-US" sz="2400" b="1" dirty="0">
                <a:solidFill>
                  <a:schemeClr val="tx1">
                    <a:alpha val="0"/>
                  </a:schemeClr>
                </a:solidFill>
                <a:latin typeface="Calibri" panose="020F0502020204030204" pitchFamily="34" charset="0"/>
              </a:rPr>
              <a:t>Perform Exploratory Data Analysis (EDA) over the dataset to find insights in the dataset.</a:t>
            </a:r>
          </a:p>
          <a:p>
            <a:pPr marL="342900" indent="-342900">
              <a:buFont typeface="Arial" panose="020B0604020202020204" pitchFamily="34" charset="0"/>
              <a:buChar char="•"/>
            </a:pPr>
            <a:endParaRPr lang="en-US" sz="2400" b="1" dirty="0">
              <a:solidFill>
                <a:schemeClr val="tx1">
                  <a:alpha val="0"/>
                </a:schemeClr>
              </a:solidFill>
              <a:latin typeface="Calibri" panose="020F0502020204030204" pitchFamily="34" charset="0"/>
            </a:endParaRPr>
          </a:p>
          <a:p>
            <a:pPr marL="342900" indent="-342900">
              <a:buFont typeface="Arial" panose="020B0604020202020204" pitchFamily="34" charset="0"/>
              <a:buChar char="•"/>
            </a:pPr>
            <a:r>
              <a:rPr lang="en-US" sz="2400" b="1" dirty="0">
                <a:solidFill>
                  <a:schemeClr val="tx1">
                    <a:alpha val="0"/>
                  </a:schemeClr>
                </a:solidFill>
                <a:latin typeface="Calibri" panose="020F0502020204030204" pitchFamily="34" charset="0"/>
              </a:rPr>
              <a:t>Use various Data Visualization techniques to properly convey the insights and analysis.</a:t>
            </a:r>
          </a:p>
        </p:txBody>
      </p:sp>
      <p:sp>
        <p:nvSpPr>
          <p:cNvPr id="4" name="Parallelogram 3">
            <a:extLst>
              <a:ext uri="{FF2B5EF4-FFF2-40B4-BE49-F238E27FC236}">
                <a16:creationId xmlns:a16="http://schemas.microsoft.com/office/drawing/2014/main" id="{AEC0E7EE-4FB6-A0E3-683C-171A41F172DE}"/>
              </a:ext>
            </a:extLst>
          </p:cNvPr>
          <p:cNvSpPr/>
          <p:nvPr/>
        </p:nvSpPr>
        <p:spPr>
          <a:xfrm>
            <a:off x="-595132" y="-2307731"/>
            <a:ext cx="19286450" cy="1711746"/>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1. SUPERMART GROCERY SALES ANALYSIS</a:t>
            </a:r>
          </a:p>
        </p:txBody>
      </p:sp>
      <p:sp>
        <p:nvSpPr>
          <p:cNvPr id="5" name="TextBox 4">
            <a:extLst>
              <a:ext uri="{FF2B5EF4-FFF2-40B4-BE49-F238E27FC236}">
                <a16:creationId xmlns:a16="http://schemas.microsoft.com/office/drawing/2014/main" id="{5E44CEAB-5D15-968B-1977-A57557294B3D}"/>
              </a:ext>
            </a:extLst>
          </p:cNvPr>
          <p:cNvSpPr txBox="1"/>
          <p:nvPr/>
        </p:nvSpPr>
        <p:spPr>
          <a:xfrm>
            <a:off x="355149" y="-3490201"/>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6" name="TextBox 5">
            <a:extLst>
              <a:ext uri="{FF2B5EF4-FFF2-40B4-BE49-F238E27FC236}">
                <a16:creationId xmlns:a16="http://schemas.microsoft.com/office/drawing/2014/main" id="{72DF8254-F415-1CDE-E56C-8A12FEF4A3BE}"/>
              </a:ext>
            </a:extLst>
          </p:cNvPr>
          <p:cNvSpPr txBox="1"/>
          <p:nvPr/>
        </p:nvSpPr>
        <p:spPr>
          <a:xfrm>
            <a:off x="355149" y="-2843870"/>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Tree>
    <p:extLst>
      <p:ext uri="{BB962C8B-B14F-4D97-AF65-F5344CB8AC3E}">
        <p14:creationId xmlns:p14="http://schemas.microsoft.com/office/powerpoint/2010/main" val="3481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mph" presetSubtype="0" fill="hold" grpId="0" nodeType="afterEffect">
                                  <p:stCondLst>
                                    <p:cond delay="0"/>
                                  </p:stCondLst>
                                  <p:iterate type="lt">
                                    <p:tmPct val="4000"/>
                                  </p:iterate>
                                  <p:childTnLst>
                                    <p:set>
                                      <p:cBhvr override="childStyle">
                                        <p:cTn id="12" dur="500" fill="hold"/>
                                        <p:tgtEl>
                                          <p:spTgt spid="3"/>
                                        </p:tgtEl>
                                        <p:attrNameLst>
                                          <p:attrName>style.color</p:attrName>
                                        </p:attrNameLst>
                                      </p:cBhvr>
                                      <p:to>
                                        <p:clrVal>
                                          <a:srgbClr val="000000"/>
                                        </p:clrVal>
                                      </p:to>
                                    </p:set>
                                    <p:set>
                                      <p:cBhvr>
                                        <p:cTn id="13" dur="500" fill="hold"/>
                                        <p:tgtEl>
                                          <p:spTgt spid="3"/>
                                        </p:tgtEl>
                                        <p:attrNameLst>
                                          <p:attrName>fillcolor</p:attrName>
                                        </p:attrNameLst>
                                      </p:cBhvr>
                                      <p:to>
                                        <p:clrVal>
                                          <a:srgbClr val="000000"/>
                                        </p:clrVal>
                                      </p:to>
                                    </p:set>
                                    <p:set>
                                      <p:cBhvr>
                                        <p:cTn id="14"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a:t>
            </a:r>
          </a:p>
        </p:txBody>
      </p:sp>
      <p:sp>
        <p:nvSpPr>
          <p:cNvPr id="2" name="Rectangle: Rounded Corners 1">
            <a:extLst>
              <a:ext uri="{FF2B5EF4-FFF2-40B4-BE49-F238E27FC236}">
                <a16:creationId xmlns:a16="http://schemas.microsoft.com/office/drawing/2014/main" id="{B24959FC-7DF0-5DDB-31AB-B22DF5EB8394}"/>
              </a:ext>
            </a:extLst>
          </p:cNvPr>
          <p:cNvSpPr/>
          <p:nvPr/>
        </p:nvSpPr>
        <p:spPr>
          <a:xfrm>
            <a:off x="365760" y="1217577"/>
            <a:ext cx="11460480" cy="5212080"/>
          </a:xfrm>
          <a:prstGeom prst="roundRect">
            <a:avLst>
              <a:gd name="adj" fmla="val 3801"/>
            </a:avLst>
          </a:prstGeom>
          <a:solidFill>
            <a:schemeClr val="bg1">
              <a:alpha val="60000"/>
            </a:schemeClr>
          </a:solidFill>
          <a:ln w="57150">
            <a:solidFill>
              <a:schemeClr val="accent2">
                <a:lumMod val="75000"/>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378C0D33-532D-F6A3-1C92-CA5A46DECE8D}"/>
              </a:ext>
            </a:extLst>
          </p:cNvPr>
          <p:cNvSpPr txBox="1"/>
          <p:nvPr/>
        </p:nvSpPr>
        <p:spPr>
          <a:xfrm>
            <a:off x="640079" y="1361272"/>
            <a:ext cx="10957754" cy="4401205"/>
          </a:xfrm>
          <a:prstGeom prst="rect">
            <a:avLst/>
          </a:prstGeom>
          <a:noFill/>
        </p:spPr>
        <p:txBody>
          <a:bodyPr wrap="square">
            <a:spAutoFit/>
          </a:bodyPr>
          <a:lstStyle/>
          <a:p>
            <a:r>
              <a:rPr lang="en-US" sz="2000" b="1" dirty="0">
                <a:solidFill>
                  <a:schemeClr val="tx1">
                    <a:alpha val="0"/>
                  </a:schemeClr>
                </a:solidFill>
                <a:latin typeface="Calibri" panose="020F0502020204030204" pitchFamily="34" charset="0"/>
              </a:rPr>
              <a:t>After removing the duplicates from the dataset, I observed that it had information of about 1185 different companies. </a:t>
            </a:r>
          </a:p>
          <a:p>
            <a:endParaRPr lang="en-US" sz="2000" b="1" dirty="0">
              <a:solidFill>
                <a:schemeClr val="tx1">
                  <a:alpha val="0"/>
                </a:schemeClr>
              </a:solidFill>
              <a:latin typeface="Calibri" panose="020F0502020204030204" pitchFamily="34" charset="0"/>
            </a:endParaRPr>
          </a:p>
          <a:p>
            <a:r>
              <a:rPr lang="en-US" sz="2000" b="1" dirty="0">
                <a:solidFill>
                  <a:schemeClr val="tx1">
                    <a:alpha val="0"/>
                  </a:schemeClr>
                </a:solidFill>
                <a:latin typeface="Calibri" panose="020F0502020204030204" pitchFamily="34" charset="0"/>
              </a:rPr>
              <a:t>There were 7 columns including the ‘valuation’ column which was not entered as numerical data but as an objective data. It must be changed.</a:t>
            </a:r>
          </a:p>
          <a:p>
            <a:endParaRPr lang="en-US" sz="2000" b="1" dirty="0">
              <a:solidFill>
                <a:schemeClr val="tx1">
                  <a:alpha val="0"/>
                </a:schemeClr>
              </a:solidFill>
              <a:latin typeface="Calibri" panose="020F0502020204030204" pitchFamily="34" charset="0"/>
            </a:endParaRPr>
          </a:p>
          <a:p>
            <a:r>
              <a:rPr lang="en-US" sz="2000" b="1" dirty="0">
                <a:solidFill>
                  <a:schemeClr val="tx1">
                    <a:alpha val="0"/>
                  </a:schemeClr>
                </a:solidFill>
                <a:latin typeface="Calibri" panose="020F0502020204030204" pitchFamily="34" charset="0"/>
              </a:rPr>
              <a:t>And I also noticed that the column name ‘City’ was displayed as ‘City\Xa0’ which made the selection of that particular column impossible for me. I had to change that too. </a:t>
            </a:r>
          </a:p>
          <a:p>
            <a:endParaRPr lang="en-US" sz="2000" b="1" dirty="0">
              <a:solidFill>
                <a:schemeClr val="tx1">
                  <a:alpha val="0"/>
                </a:schemeClr>
              </a:solidFill>
              <a:latin typeface="Calibri" panose="020F0502020204030204" pitchFamily="34" charset="0"/>
            </a:endParaRPr>
          </a:p>
          <a:p>
            <a:r>
              <a:rPr lang="en-US" sz="2000" b="1" dirty="0">
                <a:solidFill>
                  <a:schemeClr val="tx1">
                    <a:alpha val="0"/>
                  </a:schemeClr>
                </a:solidFill>
                <a:latin typeface="Calibri" panose="020F0502020204030204" pitchFamily="34" charset="0"/>
              </a:rPr>
              <a:t>And there were about 18 rows in which the values were improperly entered. Every value was entered in its next column. I will show you the problem in the data cleaning section</a:t>
            </a:r>
          </a:p>
          <a:p>
            <a:endParaRPr lang="en-US" sz="2000" b="1" dirty="0">
              <a:solidFill>
                <a:schemeClr val="tx1">
                  <a:alpha val="0"/>
                </a:schemeClr>
              </a:solidFill>
              <a:latin typeface="Calibri" panose="020F0502020204030204" pitchFamily="34" charset="0"/>
            </a:endParaRPr>
          </a:p>
          <a:p>
            <a:r>
              <a:rPr lang="en-US" sz="2000" b="1" dirty="0">
                <a:solidFill>
                  <a:schemeClr val="tx1">
                    <a:alpha val="0"/>
                  </a:schemeClr>
                </a:solidFill>
                <a:latin typeface="Calibri" panose="020F0502020204030204" pitchFamily="34" charset="0"/>
              </a:rPr>
              <a:t>The Investors names are given in lists, which can be processed to find out individual investors’ total number of investments.</a:t>
            </a:r>
          </a:p>
        </p:txBody>
      </p:sp>
      <p:sp>
        <p:nvSpPr>
          <p:cNvPr id="4" name="TextBox 3">
            <a:extLst>
              <a:ext uri="{FF2B5EF4-FFF2-40B4-BE49-F238E27FC236}">
                <a16:creationId xmlns:a16="http://schemas.microsoft.com/office/drawing/2014/main" id="{F1BB34BB-5AE4-302F-CA2B-F1C6250F746C}"/>
              </a:ext>
            </a:extLst>
          </p:cNvPr>
          <p:cNvSpPr txBox="1"/>
          <p:nvPr/>
        </p:nvSpPr>
        <p:spPr>
          <a:xfrm>
            <a:off x="396239" y="329625"/>
            <a:ext cx="4002141" cy="584775"/>
          </a:xfrm>
          <a:prstGeom prst="rect">
            <a:avLst/>
          </a:prstGeom>
          <a:noFill/>
        </p:spPr>
        <p:txBody>
          <a:bodyPr wrap="square" rtlCol="0">
            <a:spAutoFit/>
          </a:bodyPr>
          <a:lstStyle/>
          <a:p>
            <a:r>
              <a:rPr lang="en-IN" sz="3200" b="1" dirty="0">
                <a:solidFill>
                  <a:schemeClr val="bg1"/>
                </a:solidFill>
              </a:rPr>
              <a:t>ABOUT THE DATASET</a:t>
            </a:r>
          </a:p>
        </p:txBody>
      </p:sp>
    </p:spTree>
    <p:extLst>
      <p:ext uri="{BB962C8B-B14F-4D97-AF65-F5344CB8AC3E}">
        <p14:creationId xmlns:p14="http://schemas.microsoft.com/office/powerpoint/2010/main" val="322233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3"/>
                                        </p:tgtEl>
                                        <p:attrNameLst>
                                          <p:attrName>style.color</p:attrName>
                                        </p:attrNameLst>
                                      </p:cBhvr>
                                      <p:to>
                                        <p:clrVal>
                                          <a:srgbClr val="000000"/>
                                        </p:clrVal>
                                      </p:to>
                                    </p:set>
                                    <p:set>
                                      <p:cBhvr>
                                        <p:cTn id="18" dur="500" fill="hold"/>
                                        <p:tgtEl>
                                          <p:spTgt spid="3"/>
                                        </p:tgtEl>
                                        <p:attrNameLst>
                                          <p:attrName>fillcolor</p:attrName>
                                        </p:attrNameLst>
                                      </p:cBhvr>
                                      <p:to>
                                        <p:clrVal>
                                          <a:srgbClr val="000000"/>
                                        </p:clrVal>
                                      </p:to>
                                    </p:set>
                                    <p:set>
                                      <p:cBhvr>
                                        <p:cTn id="1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BA22-79CA-952D-1B52-9571FED9D165}"/>
              </a:ext>
            </a:extLst>
          </p:cNvPr>
          <p:cNvSpPr txBox="1"/>
          <p:nvPr/>
        </p:nvSpPr>
        <p:spPr>
          <a:xfrm>
            <a:off x="-53866" y="-996981"/>
            <a:ext cx="12245866" cy="9074743"/>
          </a:xfrm>
          <a:prstGeom prst="rect">
            <a:avLst/>
          </a:prstGeom>
          <a:noFill/>
          <a:ln>
            <a:noFill/>
          </a:ln>
        </p:spPr>
        <p:txBody>
          <a:bodyPr wrap="square" rtlCol="0">
            <a:prstTxWarp prst="textWave2">
              <a:avLst>
                <a:gd name="adj1" fmla="val 5718"/>
                <a:gd name="adj2" fmla="val 54"/>
              </a:avLst>
            </a:prstTxWarp>
            <a:spAutoFit/>
          </a:bodyPr>
          <a:lstStyle/>
          <a:p>
            <a:r>
              <a:rPr lang="en-IN" dirty="0">
                <a:blipFill dpi="0" rotWithShape="1">
                  <a:blip r:embed="rId3">
                    <a:alphaModFix amt="60000"/>
                  </a:blip>
                  <a:srcRect/>
                  <a:stretch>
                    <a:fillRect/>
                  </a:stretch>
                </a:blipFill>
                <a:latin typeface="Arial Black" panose="020B0A04020102020204" pitchFamily="34" charset="0"/>
              </a:rPr>
              <a:t>-</a:t>
            </a:r>
          </a:p>
        </p:txBody>
      </p:sp>
      <p:sp>
        <p:nvSpPr>
          <p:cNvPr id="7" name="TextBox 6">
            <a:extLst>
              <a:ext uri="{FF2B5EF4-FFF2-40B4-BE49-F238E27FC236}">
                <a16:creationId xmlns:a16="http://schemas.microsoft.com/office/drawing/2014/main" id="{1E95E78D-721A-9854-F468-C006D25CA942}"/>
              </a:ext>
            </a:extLst>
          </p:cNvPr>
          <p:cNvSpPr txBox="1"/>
          <p:nvPr/>
        </p:nvSpPr>
        <p:spPr>
          <a:xfrm>
            <a:off x="355149" y="389371"/>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8" name="TextBox 7">
            <a:extLst>
              <a:ext uri="{FF2B5EF4-FFF2-40B4-BE49-F238E27FC236}">
                <a16:creationId xmlns:a16="http://schemas.microsoft.com/office/drawing/2014/main" id="{6C2B92AD-E811-278C-B926-9EF14C1CC128}"/>
              </a:ext>
            </a:extLst>
          </p:cNvPr>
          <p:cNvSpPr txBox="1"/>
          <p:nvPr/>
        </p:nvSpPr>
        <p:spPr>
          <a:xfrm>
            <a:off x="-5764720" y="4535425"/>
            <a:ext cx="5764720" cy="400110"/>
          </a:xfrm>
          <a:prstGeom prst="rect">
            <a:avLst/>
          </a:prstGeom>
          <a:noFill/>
        </p:spPr>
        <p:txBody>
          <a:bodyPr wrap="none" rtlCol="0">
            <a:spAutoFit/>
          </a:bodyPr>
          <a:lstStyle/>
          <a:p>
            <a:pPr marL="0" algn="l" rtl="0" eaLnBrk="1" latinLnBrk="0" hangingPunct="1">
              <a:spcBef>
                <a:spcPts val="0"/>
              </a:spcBef>
              <a:spcAft>
                <a:spcPts val="0"/>
              </a:spcAft>
            </a:pPr>
            <a:r>
              <a:rPr lang="en-IN" sz="2000" kern="1200" dirty="0">
                <a:solidFill>
                  <a:srgbClr val="000000"/>
                </a:solidFill>
                <a:effectLst/>
                <a:latin typeface="Bahnschrift" panose="020B0502040204020203" pitchFamily="34" charset="0"/>
                <a:ea typeface="+mn-ea"/>
                <a:cs typeface="Arial" panose="020B0604020202020204" pitchFamily="34" charset="0"/>
              </a:rPr>
              <a:t>UNIFIED MENTOR BATCH (SEP 2024 – NOV 2024)</a:t>
            </a:r>
            <a:endParaRPr lang="en-IN" sz="4000" dirty="0">
              <a:effectLst/>
            </a:endParaRPr>
          </a:p>
        </p:txBody>
      </p:sp>
      <p:sp>
        <p:nvSpPr>
          <p:cNvPr id="12" name="Rectangle 11">
            <a:extLst>
              <a:ext uri="{FF2B5EF4-FFF2-40B4-BE49-F238E27FC236}">
                <a16:creationId xmlns:a16="http://schemas.microsoft.com/office/drawing/2014/main" id="{C863FC54-5A09-B62E-94B9-C72A52073938}"/>
              </a:ext>
            </a:extLst>
          </p:cNvPr>
          <p:cNvSpPr/>
          <p:nvPr/>
        </p:nvSpPr>
        <p:spPr>
          <a:xfrm>
            <a:off x="0" y="7006448"/>
            <a:ext cx="12192000" cy="1163256"/>
          </a:xfrm>
          <a:prstGeom prst="rect">
            <a:avLst/>
          </a:prstGeom>
          <a:solidFill>
            <a:schemeClr val="bg2">
              <a:lumMod val="2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825155D-1B33-117A-6681-37A5F03E2B71}"/>
              </a:ext>
            </a:extLst>
          </p:cNvPr>
          <p:cNvSpPr txBox="1"/>
          <p:nvPr/>
        </p:nvSpPr>
        <p:spPr>
          <a:xfrm>
            <a:off x="7977409" y="7431040"/>
            <a:ext cx="4071372" cy="738664"/>
          </a:xfrm>
          <a:prstGeom prst="rect">
            <a:avLst/>
          </a:prstGeom>
          <a:noFill/>
        </p:spPr>
        <p:txBody>
          <a:bodyPr wrap="none" rtlCol="0">
            <a:spAutoFit/>
          </a:bodyPr>
          <a:lstStyle/>
          <a:p>
            <a:pPr algn="r"/>
            <a:r>
              <a:rPr lang="en-IN" dirty="0">
                <a:solidFill>
                  <a:schemeClr val="bg1"/>
                </a:solidFill>
              </a:rPr>
              <a:t>Presented by -</a:t>
            </a:r>
          </a:p>
          <a:p>
            <a:pPr algn="r"/>
            <a:r>
              <a:rPr lang="en-IN" sz="2400" b="1" dirty="0">
                <a:solidFill>
                  <a:schemeClr val="bg1"/>
                </a:solidFill>
              </a:rPr>
              <a:t>K. SAKIR AHMED (UMIP21647)</a:t>
            </a:r>
          </a:p>
        </p:txBody>
      </p:sp>
      <p:sp>
        <p:nvSpPr>
          <p:cNvPr id="4" name="Rectangle: Rounded Corners 3">
            <a:extLst>
              <a:ext uri="{FF2B5EF4-FFF2-40B4-BE49-F238E27FC236}">
                <a16:creationId xmlns:a16="http://schemas.microsoft.com/office/drawing/2014/main" id="{048D1155-243F-5766-8FDB-FAC88DA15D89}"/>
              </a:ext>
            </a:extLst>
          </p:cNvPr>
          <p:cNvSpPr/>
          <p:nvPr/>
        </p:nvSpPr>
        <p:spPr>
          <a:xfrm>
            <a:off x="461337" y="1921959"/>
            <a:ext cx="11269326" cy="4349314"/>
          </a:xfrm>
          <a:prstGeom prst="roundRect">
            <a:avLst>
              <a:gd name="adj" fmla="val 3801"/>
            </a:avLst>
          </a:prstGeom>
          <a:solidFill>
            <a:schemeClr val="bg1">
              <a:alpha val="60000"/>
            </a:schemeClr>
          </a:solidFill>
          <a:ln w="57150">
            <a:solidFill>
              <a:schemeClr val="accent2">
                <a:lumMod val="75000"/>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271E6871-106E-71CB-0AA2-7F9E75BA88B7}"/>
              </a:ext>
            </a:extLst>
          </p:cNvPr>
          <p:cNvSpPr txBox="1"/>
          <p:nvPr/>
        </p:nvSpPr>
        <p:spPr>
          <a:xfrm>
            <a:off x="355149" y="1035702"/>
            <a:ext cx="2026517" cy="461665"/>
          </a:xfrm>
          <a:prstGeom prst="rect">
            <a:avLst/>
          </a:prstGeom>
          <a:noFill/>
        </p:spPr>
        <p:txBody>
          <a:bodyPr wrap="none" rtlCol="0">
            <a:spAutoFit/>
          </a:bodyPr>
          <a:lstStyle/>
          <a:p>
            <a:r>
              <a:rPr lang="en-IN" sz="2400" dirty="0">
                <a:latin typeface="Bahnschrift" panose="020B0502040204020203" pitchFamily="34" charset="0"/>
              </a:rPr>
              <a:t>DESCLAIMER</a:t>
            </a:r>
          </a:p>
        </p:txBody>
      </p:sp>
      <p:sp>
        <p:nvSpPr>
          <p:cNvPr id="3" name="TextBox 2">
            <a:extLst>
              <a:ext uri="{FF2B5EF4-FFF2-40B4-BE49-F238E27FC236}">
                <a16:creationId xmlns:a16="http://schemas.microsoft.com/office/drawing/2014/main" id="{D883151F-BD83-C44C-9CF1-E5589F2282F1}"/>
              </a:ext>
            </a:extLst>
          </p:cNvPr>
          <p:cNvSpPr txBox="1"/>
          <p:nvPr/>
        </p:nvSpPr>
        <p:spPr>
          <a:xfrm>
            <a:off x="592238" y="2139109"/>
            <a:ext cx="11007524" cy="3970318"/>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This presentation explains the steps and processes I have done to complete my internship at Unified Mentor Pvt Ltd as a Data Analyst intern for two months</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The datasets I used are taken from the links they provided in the sample pdfs they had sent me. </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This presentation not only contains the results but all the processes involved to get them. You might be reading a lot of text paragraphs. </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This presentation is to be viewed by ‘playing’ the presentation as every slide and every letter is animated. If you view the presentation normally, You wont find any paragraphs as they are hidden and would reveal itself when played.</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Most slides are designed to take only one click for revealing contents. However, some slides may require multiple clicks as they are meant for explaining the steps. </a:t>
            </a:r>
          </a:p>
        </p:txBody>
      </p:sp>
    </p:spTree>
    <p:extLst>
      <p:ext uri="{BB962C8B-B14F-4D97-AF65-F5344CB8AC3E}">
        <p14:creationId xmlns:p14="http://schemas.microsoft.com/office/powerpoint/2010/main" val="2531252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mph" presetSubtype="0" fill="hold" grpId="0" nodeType="afterEffect">
                                  <p:stCondLst>
                                    <p:cond delay="0"/>
                                  </p:stCondLst>
                                  <p:iterate type="lt">
                                    <p:tmPct val="4000"/>
                                  </p:iterate>
                                  <p:childTnLst>
                                    <p:set>
                                      <p:cBhvr override="childStyle">
                                        <p:cTn id="16" dur="500" fill="hold"/>
                                        <p:tgtEl>
                                          <p:spTgt spid="3"/>
                                        </p:tgtEl>
                                        <p:attrNameLst>
                                          <p:attrName>style.color</p:attrName>
                                        </p:attrNameLst>
                                      </p:cBhvr>
                                      <p:to>
                                        <p:clrVal>
                                          <a:srgbClr val="000000"/>
                                        </p:clrVal>
                                      </p:to>
                                    </p:set>
                                    <p:set>
                                      <p:cBhvr>
                                        <p:cTn id="17" dur="500" fill="hold"/>
                                        <p:tgtEl>
                                          <p:spTgt spid="3"/>
                                        </p:tgtEl>
                                        <p:attrNameLst>
                                          <p:attrName>fillcolor</p:attrName>
                                        </p:attrNameLst>
                                      </p:cBhvr>
                                      <p:to>
                                        <p:clrVal>
                                          <a:srgbClr val="000000"/>
                                        </p:clrVal>
                                      </p:to>
                                    </p:set>
                                    <p:set>
                                      <p:cBhvr>
                                        <p:cTn id="18"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a:t>
            </a:r>
          </a:p>
        </p:txBody>
      </p:sp>
      <p:sp>
        <p:nvSpPr>
          <p:cNvPr id="4" name="TextBox 3">
            <a:extLst>
              <a:ext uri="{FF2B5EF4-FFF2-40B4-BE49-F238E27FC236}">
                <a16:creationId xmlns:a16="http://schemas.microsoft.com/office/drawing/2014/main" id="{F1BB34BB-5AE4-302F-CA2B-F1C6250F746C}"/>
              </a:ext>
            </a:extLst>
          </p:cNvPr>
          <p:cNvSpPr txBox="1"/>
          <p:nvPr/>
        </p:nvSpPr>
        <p:spPr>
          <a:xfrm>
            <a:off x="396239" y="329625"/>
            <a:ext cx="4002141" cy="584775"/>
          </a:xfrm>
          <a:prstGeom prst="rect">
            <a:avLst/>
          </a:prstGeom>
          <a:noFill/>
        </p:spPr>
        <p:txBody>
          <a:bodyPr wrap="square" rtlCol="0">
            <a:spAutoFit/>
          </a:bodyPr>
          <a:lstStyle/>
          <a:p>
            <a:r>
              <a:rPr lang="en-IN" sz="3200" b="1" dirty="0">
                <a:solidFill>
                  <a:schemeClr val="bg1"/>
                </a:solidFill>
              </a:rPr>
              <a:t>SNIP OF THE DATASET</a:t>
            </a:r>
          </a:p>
        </p:txBody>
      </p:sp>
      <p:pic>
        <p:nvPicPr>
          <p:cNvPr id="6" name="Picture 5">
            <a:extLst>
              <a:ext uri="{FF2B5EF4-FFF2-40B4-BE49-F238E27FC236}">
                <a16:creationId xmlns:a16="http://schemas.microsoft.com/office/drawing/2014/main" id="{392CEFD0-CFBB-A32C-C331-B3DCE6C89A0A}"/>
              </a:ext>
            </a:extLst>
          </p:cNvPr>
          <p:cNvPicPr>
            <a:picLocks noChangeAspect="1"/>
          </p:cNvPicPr>
          <p:nvPr/>
        </p:nvPicPr>
        <p:blipFill>
          <a:blip r:embed="rId4"/>
          <a:srcRect b="23636"/>
          <a:stretch/>
        </p:blipFill>
        <p:spPr>
          <a:xfrm>
            <a:off x="529108" y="1119264"/>
            <a:ext cx="11133785" cy="4114338"/>
          </a:xfrm>
          <a:prstGeom prst="rect">
            <a:avLst/>
          </a:prstGeom>
          <a:effectLst>
            <a:outerShdw blurRad="165100" dist="50800" dir="5400000" sx="101000" sy="101000" algn="ctr" rotWithShape="0">
              <a:srgbClr val="000000"/>
            </a:outerShdw>
          </a:effectLst>
        </p:spPr>
      </p:pic>
      <p:sp>
        <p:nvSpPr>
          <p:cNvPr id="7" name="Rectangle: Rounded Corners 6">
            <a:extLst>
              <a:ext uri="{FF2B5EF4-FFF2-40B4-BE49-F238E27FC236}">
                <a16:creationId xmlns:a16="http://schemas.microsoft.com/office/drawing/2014/main" id="{EAFC6CB1-B067-AAD3-E01B-93338DA2F99B}"/>
              </a:ext>
            </a:extLst>
          </p:cNvPr>
          <p:cNvSpPr/>
          <p:nvPr/>
        </p:nvSpPr>
        <p:spPr>
          <a:xfrm>
            <a:off x="268145" y="5069711"/>
            <a:ext cx="11655707" cy="1458664"/>
          </a:xfrm>
          <a:prstGeom prst="roundRect">
            <a:avLst/>
          </a:prstGeom>
          <a:solidFill>
            <a:schemeClr val="accent1">
              <a:lumMod val="40000"/>
              <a:lumOff val="60000"/>
              <a:alpha val="60000"/>
            </a:schemeClr>
          </a:solidFill>
          <a:ln w="38100">
            <a:solidFill>
              <a:schemeClr val="accent1">
                <a:shade val="15000"/>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A4CD9D9-9732-9F26-B370-552A88A03485}"/>
              </a:ext>
            </a:extLst>
          </p:cNvPr>
          <p:cNvSpPr txBox="1"/>
          <p:nvPr/>
        </p:nvSpPr>
        <p:spPr>
          <a:xfrm>
            <a:off x="396239" y="5198878"/>
            <a:ext cx="11266653"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As I said earlier, you can notice the values have been entered improperly in index no: 10. The industry “Fintech” is entered into the City column.</a:t>
            </a:r>
          </a:p>
          <a:p>
            <a:pPr marL="285750" indent="-285750">
              <a:buFont typeface="Arial" panose="020B0604020202020204" pitchFamily="34" charset="0"/>
              <a:buChar char="•"/>
            </a:pPr>
            <a:r>
              <a:rPr lang="en-IN" b="1" dirty="0">
                <a:solidFill>
                  <a:schemeClr val="tx1">
                    <a:alpha val="0"/>
                  </a:schemeClr>
                </a:solidFill>
              </a:rPr>
              <a:t>We have to move the values to the next columns in the database</a:t>
            </a:r>
          </a:p>
          <a:p>
            <a:pPr marL="285750" indent="-285750">
              <a:buFont typeface="Arial" panose="020B0604020202020204" pitchFamily="34" charset="0"/>
              <a:buChar char="•"/>
            </a:pPr>
            <a:r>
              <a:rPr lang="en-IN" b="1" dirty="0">
                <a:solidFill>
                  <a:schemeClr val="tx1">
                    <a:alpha val="0"/>
                  </a:schemeClr>
                </a:solidFill>
              </a:rPr>
              <a:t>The column title ‘City\Xa0’ appears internally and disappears when we view the </a:t>
            </a:r>
            <a:r>
              <a:rPr lang="en-IN" b="1" dirty="0" err="1">
                <a:solidFill>
                  <a:schemeClr val="tx1">
                    <a:alpha val="0"/>
                  </a:schemeClr>
                </a:solidFill>
              </a:rPr>
              <a:t>dataframe</a:t>
            </a:r>
            <a:r>
              <a:rPr lang="en-IN" b="1" dirty="0">
                <a:solidFill>
                  <a:schemeClr val="tx1">
                    <a:alpha val="0"/>
                  </a:schemeClr>
                </a:solidFill>
              </a:rPr>
              <a:t>.</a:t>
            </a:r>
          </a:p>
        </p:txBody>
      </p:sp>
    </p:spTree>
    <p:extLst>
      <p:ext uri="{BB962C8B-B14F-4D97-AF65-F5344CB8AC3E}">
        <p14:creationId xmlns:p14="http://schemas.microsoft.com/office/powerpoint/2010/main" val="228557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par>
                          <p:cTn id="13" fill="hold">
                            <p:stCondLst>
                              <p:cond delay="2000"/>
                            </p:stCondLst>
                            <p:childTnLst>
                              <p:par>
                                <p:cTn id="14" presetID="42" presetClass="entr" presetSubtype="0" fill="hold" grpId="0" nodeType="afterEffect">
                                  <p:stCondLst>
                                    <p:cond delay="4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6500"/>
                            </p:stCondLst>
                            <p:childTnLst>
                              <p:par>
                                <p:cTn id="20" presetID="16" presetClass="emph" presetSubtype="0" fill="hold" grpId="0" nodeType="afterEffect">
                                  <p:stCondLst>
                                    <p:cond delay="0"/>
                                  </p:stCondLst>
                                  <p:iterate type="lt">
                                    <p:tmPct val="4000"/>
                                  </p:iterate>
                                  <p:childTnLst>
                                    <p:set>
                                      <p:cBhvr override="childStyle">
                                        <p:cTn id="21" dur="500" fill="hold"/>
                                        <p:tgtEl>
                                          <p:spTgt spid="8"/>
                                        </p:tgtEl>
                                        <p:attrNameLst>
                                          <p:attrName>style.color</p:attrName>
                                        </p:attrNameLst>
                                      </p:cBhvr>
                                      <p:to>
                                        <p:clrVal>
                                          <a:srgbClr val="000000"/>
                                        </p:clrVal>
                                      </p:to>
                                    </p:set>
                                    <p:set>
                                      <p:cBhvr>
                                        <p:cTn id="22" dur="500" fill="hold"/>
                                        <p:tgtEl>
                                          <p:spTgt spid="8"/>
                                        </p:tgtEl>
                                        <p:attrNameLst>
                                          <p:attrName>fillcolor</p:attrName>
                                        </p:attrNameLst>
                                      </p:cBhvr>
                                      <p:to>
                                        <p:clrVal>
                                          <a:srgbClr val="000000"/>
                                        </p:clrVal>
                                      </p:to>
                                    </p:set>
                                    <p:set>
                                      <p:cBhvr>
                                        <p:cTn id="23"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a:t>
            </a:r>
          </a:p>
        </p:txBody>
      </p:sp>
      <p:sp>
        <p:nvSpPr>
          <p:cNvPr id="4" name="TextBox 3">
            <a:extLst>
              <a:ext uri="{FF2B5EF4-FFF2-40B4-BE49-F238E27FC236}">
                <a16:creationId xmlns:a16="http://schemas.microsoft.com/office/drawing/2014/main" id="{F1BB34BB-5AE4-302F-CA2B-F1C6250F746C}"/>
              </a:ext>
            </a:extLst>
          </p:cNvPr>
          <p:cNvSpPr txBox="1"/>
          <p:nvPr/>
        </p:nvSpPr>
        <p:spPr>
          <a:xfrm>
            <a:off x="407813" y="329625"/>
            <a:ext cx="4870242" cy="584775"/>
          </a:xfrm>
          <a:prstGeom prst="rect">
            <a:avLst/>
          </a:prstGeom>
          <a:noFill/>
        </p:spPr>
        <p:txBody>
          <a:bodyPr wrap="square" rtlCol="0">
            <a:spAutoFit/>
          </a:bodyPr>
          <a:lstStyle/>
          <a:p>
            <a:r>
              <a:rPr lang="en-IN" sz="3200" b="1" dirty="0">
                <a:solidFill>
                  <a:schemeClr val="bg1"/>
                </a:solidFill>
              </a:rPr>
              <a:t>TOOLS AND TECHNIQUES</a:t>
            </a:r>
          </a:p>
        </p:txBody>
      </p:sp>
      <p:sp>
        <p:nvSpPr>
          <p:cNvPr id="2" name="Rectangle: Rounded Corners 1">
            <a:extLst>
              <a:ext uri="{FF2B5EF4-FFF2-40B4-BE49-F238E27FC236}">
                <a16:creationId xmlns:a16="http://schemas.microsoft.com/office/drawing/2014/main" id="{E0C4C0DA-B057-0663-249F-01F99ADA7C62}"/>
              </a:ext>
            </a:extLst>
          </p:cNvPr>
          <p:cNvSpPr/>
          <p:nvPr/>
        </p:nvSpPr>
        <p:spPr>
          <a:xfrm>
            <a:off x="3764471" y="1238490"/>
            <a:ext cx="8053281" cy="1481559"/>
          </a:xfrm>
          <a:prstGeom prst="roundRect">
            <a:avLst/>
          </a:prstGeom>
          <a:solidFill>
            <a:schemeClr val="bg2">
              <a:lumMod val="10000"/>
              <a:alpha val="70000"/>
            </a:schemeClr>
          </a:solidFill>
          <a:ln w="63500">
            <a:gradFill>
              <a:gsLst>
                <a:gs pos="49000">
                  <a:schemeClr val="bg1"/>
                </a:gs>
                <a:gs pos="100000">
                  <a:schemeClr val="accent2">
                    <a:lumMod val="75000"/>
                  </a:schemeClr>
                </a:gs>
                <a:gs pos="0">
                  <a:schemeClr val="accent2">
                    <a:lumMod val="75000"/>
                  </a:schemeClr>
                </a:gs>
              </a:gsLst>
              <a:lin ang="5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IN" dirty="0"/>
          </a:p>
        </p:txBody>
      </p:sp>
      <p:sp>
        <p:nvSpPr>
          <p:cNvPr id="3" name="Rectangle: Rounded Corners 2">
            <a:extLst>
              <a:ext uri="{FF2B5EF4-FFF2-40B4-BE49-F238E27FC236}">
                <a16:creationId xmlns:a16="http://schemas.microsoft.com/office/drawing/2014/main" id="{59AF93FC-5A9B-698A-6F96-5DF090920B63}"/>
              </a:ext>
            </a:extLst>
          </p:cNvPr>
          <p:cNvSpPr/>
          <p:nvPr/>
        </p:nvSpPr>
        <p:spPr>
          <a:xfrm>
            <a:off x="3764471" y="2974693"/>
            <a:ext cx="8053281" cy="1481559"/>
          </a:xfrm>
          <a:prstGeom prst="roundRect">
            <a:avLst/>
          </a:prstGeom>
          <a:solidFill>
            <a:schemeClr val="bg2">
              <a:lumMod val="10000"/>
              <a:alpha val="70000"/>
            </a:schemeClr>
          </a:solidFill>
          <a:ln w="63500">
            <a:gradFill>
              <a:gsLst>
                <a:gs pos="0">
                  <a:schemeClr val="accent4">
                    <a:lumMod val="75000"/>
                  </a:schemeClr>
                </a:gs>
                <a:gs pos="50000">
                  <a:schemeClr val="bg1"/>
                </a:gs>
                <a:gs pos="100000">
                  <a:schemeClr val="accent4">
                    <a:lumMod val="7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73A81AB4-66DF-A9F6-ECC8-20ED1E01EAD5}"/>
              </a:ext>
            </a:extLst>
          </p:cNvPr>
          <p:cNvSpPr/>
          <p:nvPr/>
        </p:nvSpPr>
        <p:spPr>
          <a:xfrm>
            <a:off x="512455" y="1342660"/>
            <a:ext cx="3731126" cy="1273218"/>
          </a:xfrm>
          <a:prstGeom prst="roundRect">
            <a:avLst/>
          </a:prstGeom>
          <a:gradFill>
            <a:gsLst>
              <a:gs pos="0">
                <a:schemeClr val="accent3">
                  <a:lumMod val="75000"/>
                </a:schemeClr>
              </a:gs>
              <a:gs pos="100000">
                <a:schemeClr val="bg2">
                  <a:lumMod val="75000"/>
                </a:schemeClr>
              </a:gs>
            </a:gsLst>
            <a:lin ang="10800000" scaled="1"/>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DATA </a:t>
            </a:r>
          </a:p>
          <a:p>
            <a:pPr algn="ctr"/>
            <a:r>
              <a:rPr lang="en-IN" sz="2400" b="1" dirty="0"/>
              <a:t>CLEANING</a:t>
            </a:r>
          </a:p>
        </p:txBody>
      </p:sp>
      <p:sp>
        <p:nvSpPr>
          <p:cNvPr id="12" name="Rectangle: Rounded Corners 11">
            <a:extLst>
              <a:ext uri="{FF2B5EF4-FFF2-40B4-BE49-F238E27FC236}">
                <a16:creationId xmlns:a16="http://schemas.microsoft.com/office/drawing/2014/main" id="{067C0F12-F302-3607-1DC4-19FD9ED36551}"/>
              </a:ext>
            </a:extLst>
          </p:cNvPr>
          <p:cNvSpPr/>
          <p:nvPr/>
        </p:nvSpPr>
        <p:spPr>
          <a:xfrm>
            <a:off x="512455" y="3078863"/>
            <a:ext cx="3731126" cy="1273218"/>
          </a:xfrm>
          <a:prstGeom prst="roundRect">
            <a:avLst/>
          </a:prstGeom>
          <a:gradFill>
            <a:gsLst>
              <a:gs pos="0">
                <a:schemeClr val="accent4">
                  <a:lumMod val="75000"/>
                </a:schemeClr>
              </a:gs>
              <a:gs pos="100000">
                <a:schemeClr val="accent4">
                  <a:lumMod val="50000"/>
                </a:schemeClr>
              </a:gs>
            </a:gsLst>
            <a:lin ang="0" scaled="0"/>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DATA</a:t>
            </a:r>
          </a:p>
          <a:p>
            <a:pPr algn="ctr"/>
            <a:r>
              <a:rPr lang="en-IN" sz="2400" b="1" dirty="0"/>
              <a:t> VISUALIZATION</a:t>
            </a:r>
          </a:p>
        </p:txBody>
      </p:sp>
      <p:sp>
        <p:nvSpPr>
          <p:cNvPr id="14" name="TextBox 13">
            <a:extLst>
              <a:ext uri="{FF2B5EF4-FFF2-40B4-BE49-F238E27FC236}">
                <a16:creationId xmlns:a16="http://schemas.microsoft.com/office/drawing/2014/main" id="{5E89C86E-DD25-8BA4-B509-3C770C68CB50}"/>
              </a:ext>
            </a:extLst>
          </p:cNvPr>
          <p:cNvSpPr txBox="1"/>
          <p:nvPr/>
        </p:nvSpPr>
        <p:spPr>
          <a:xfrm>
            <a:off x="4352081" y="1317550"/>
            <a:ext cx="7234177" cy="1323439"/>
          </a:xfrm>
          <a:prstGeom prst="rect">
            <a:avLst/>
          </a:prstGeom>
          <a:noFill/>
          <a:ln w="38100">
            <a:noFill/>
          </a:ln>
        </p:spPr>
        <p:txBody>
          <a:bodyPr wrap="square" rtlCol="0">
            <a:spAutoFit/>
          </a:bodyPr>
          <a:lstStyle/>
          <a:p>
            <a:pPr marL="285750" indent="-285750">
              <a:buFont typeface="Arial" panose="020B0604020202020204" pitchFamily="34" charset="0"/>
              <a:buChar char="•"/>
            </a:pPr>
            <a:r>
              <a:rPr lang="en-IN" sz="2000" b="1" dirty="0">
                <a:solidFill>
                  <a:schemeClr val="bg1">
                    <a:alpha val="0"/>
                  </a:schemeClr>
                </a:solidFill>
              </a:rPr>
              <a:t>Python</a:t>
            </a:r>
          </a:p>
          <a:p>
            <a:pPr marL="285750" indent="-285750">
              <a:buFont typeface="Arial" panose="020B0604020202020204" pitchFamily="34" charset="0"/>
              <a:buChar char="•"/>
            </a:pPr>
            <a:r>
              <a:rPr lang="en-IN" sz="2000" b="1" dirty="0">
                <a:solidFill>
                  <a:schemeClr val="bg1">
                    <a:alpha val="0"/>
                  </a:schemeClr>
                </a:solidFill>
              </a:rPr>
              <a:t>Used Libraries</a:t>
            </a:r>
          </a:p>
          <a:p>
            <a:pPr marL="742950" lvl="1" indent="-285750">
              <a:buFont typeface="Arial" panose="020B0604020202020204" pitchFamily="34" charset="0"/>
              <a:buChar char="•"/>
            </a:pPr>
            <a:r>
              <a:rPr lang="en-IN" sz="2000" b="1" dirty="0">
                <a:solidFill>
                  <a:schemeClr val="bg1">
                    <a:alpha val="0"/>
                  </a:schemeClr>
                </a:solidFill>
              </a:rPr>
              <a:t>	</a:t>
            </a:r>
            <a:r>
              <a:rPr lang="en-IN" sz="2000" b="1" dirty="0" err="1">
                <a:solidFill>
                  <a:schemeClr val="bg1">
                    <a:alpha val="0"/>
                  </a:schemeClr>
                </a:solidFill>
              </a:rPr>
              <a:t>Numpy</a:t>
            </a:r>
            <a:endParaRPr lang="en-IN" sz="2000" b="1" dirty="0">
              <a:solidFill>
                <a:schemeClr val="bg1">
                  <a:alpha val="0"/>
                </a:schemeClr>
              </a:solidFill>
            </a:endParaRPr>
          </a:p>
          <a:p>
            <a:pPr marL="742950" lvl="1" indent="-285750">
              <a:buFont typeface="Arial" panose="020B0604020202020204" pitchFamily="34" charset="0"/>
              <a:buChar char="•"/>
            </a:pPr>
            <a:r>
              <a:rPr lang="en-IN" sz="2000" b="1" dirty="0">
                <a:solidFill>
                  <a:schemeClr val="bg1">
                    <a:alpha val="0"/>
                  </a:schemeClr>
                </a:solidFill>
              </a:rPr>
              <a:t>	Pandas</a:t>
            </a:r>
          </a:p>
        </p:txBody>
      </p:sp>
      <p:sp>
        <p:nvSpPr>
          <p:cNvPr id="15" name="TextBox 14">
            <a:extLst>
              <a:ext uri="{FF2B5EF4-FFF2-40B4-BE49-F238E27FC236}">
                <a16:creationId xmlns:a16="http://schemas.microsoft.com/office/drawing/2014/main" id="{26CE26D0-7B83-F7F5-B9C7-19F7898A2966}"/>
              </a:ext>
            </a:extLst>
          </p:cNvPr>
          <p:cNvSpPr txBox="1"/>
          <p:nvPr/>
        </p:nvSpPr>
        <p:spPr>
          <a:xfrm>
            <a:off x="4352081" y="3053753"/>
            <a:ext cx="7234177" cy="1323439"/>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bg1">
                    <a:alpha val="0"/>
                  </a:schemeClr>
                </a:solidFill>
              </a:rPr>
              <a:t>Python</a:t>
            </a:r>
          </a:p>
          <a:p>
            <a:pPr marL="285750" indent="-285750">
              <a:buFont typeface="Arial" panose="020B0604020202020204" pitchFamily="34" charset="0"/>
              <a:buChar char="•"/>
            </a:pPr>
            <a:r>
              <a:rPr lang="en-IN" sz="2000" b="1" dirty="0">
                <a:solidFill>
                  <a:schemeClr val="bg1">
                    <a:alpha val="0"/>
                  </a:schemeClr>
                </a:solidFill>
              </a:rPr>
              <a:t>Used Libraries </a:t>
            </a:r>
          </a:p>
          <a:p>
            <a:pPr marL="742950" lvl="1" indent="-285750">
              <a:buFont typeface="Arial" panose="020B0604020202020204" pitchFamily="34" charset="0"/>
              <a:buChar char="•"/>
            </a:pPr>
            <a:r>
              <a:rPr lang="en-IN" sz="2000" b="1" dirty="0">
                <a:solidFill>
                  <a:schemeClr val="bg1">
                    <a:alpha val="0"/>
                  </a:schemeClr>
                </a:solidFill>
              </a:rPr>
              <a:t>Matplotlib </a:t>
            </a:r>
          </a:p>
          <a:p>
            <a:pPr marL="742950" lvl="1" indent="-285750">
              <a:buFont typeface="Arial" panose="020B0604020202020204" pitchFamily="34" charset="0"/>
              <a:buChar char="•"/>
            </a:pPr>
            <a:r>
              <a:rPr lang="en-IN" sz="2000" b="1" dirty="0">
                <a:solidFill>
                  <a:schemeClr val="bg1">
                    <a:alpha val="0"/>
                  </a:schemeClr>
                </a:solidFill>
              </a:rPr>
              <a:t>seaborn</a:t>
            </a:r>
          </a:p>
        </p:txBody>
      </p:sp>
    </p:spTree>
    <p:extLst>
      <p:ext uri="{BB962C8B-B14F-4D97-AF65-F5344CB8AC3E}">
        <p14:creationId xmlns:p14="http://schemas.microsoft.com/office/powerpoint/2010/main" val="9371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10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14"/>
                                        </p:tgtEl>
                                        <p:attrNameLst>
                                          <p:attrName>style.color</p:attrName>
                                        </p:attrNameLst>
                                      </p:cBhvr>
                                      <p:to>
                                        <p:clrVal>
                                          <a:srgbClr val="FFFFFF"/>
                                        </p:clrVal>
                                      </p:to>
                                    </p:set>
                                    <p:set>
                                      <p:cBhvr>
                                        <p:cTn id="23" dur="500" fill="hold"/>
                                        <p:tgtEl>
                                          <p:spTgt spid="14"/>
                                        </p:tgtEl>
                                        <p:attrNameLst>
                                          <p:attrName>fillcolor</p:attrName>
                                        </p:attrNameLst>
                                      </p:cBhvr>
                                      <p:to>
                                        <p:clrVal>
                                          <a:srgbClr val="FFFFFF"/>
                                        </p:clrVal>
                                      </p:to>
                                    </p:set>
                                    <p:set>
                                      <p:cBhvr>
                                        <p:cTn id="24" dur="500" fill="hold"/>
                                        <p:tgtEl>
                                          <p:spTgt spid="14"/>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1000"/>
                            </p:stCondLst>
                            <p:childTnLst>
                              <p:par>
                                <p:cTn id="37" presetID="16" presetClass="emph" presetSubtype="0" fill="hold" grpId="0" nodeType="afterEffect">
                                  <p:stCondLst>
                                    <p:cond delay="0"/>
                                  </p:stCondLst>
                                  <p:iterate type="lt">
                                    <p:tmPct val="4000"/>
                                  </p:iterate>
                                  <p:childTnLst>
                                    <p:set>
                                      <p:cBhvr override="childStyle">
                                        <p:cTn id="38" dur="500" fill="hold"/>
                                        <p:tgtEl>
                                          <p:spTgt spid="15"/>
                                        </p:tgtEl>
                                        <p:attrNameLst>
                                          <p:attrName>style.color</p:attrName>
                                        </p:attrNameLst>
                                      </p:cBhvr>
                                      <p:to>
                                        <p:clrVal>
                                          <a:srgbClr val="FFFFFF"/>
                                        </p:clrVal>
                                      </p:to>
                                    </p:set>
                                    <p:set>
                                      <p:cBhvr>
                                        <p:cTn id="39" dur="500" fill="hold"/>
                                        <p:tgtEl>
                                          <p:spTgt spid="15"/>
                                        </p:tgtEl>
                                        <p:attrNameLst>
                                          <p:attrName>fillcolor</p:attrName>
                                        </p:attrNameLst>
                                      </p:cBhvr>
                                      <p:to>
                                        <p:clrVal>
                                          <a:srgbClr val="FFFFFF"/>
                                        </p:clrVal>
                                      </p:to>
                                    </p:set>
                                    <p:set>
                                      <p:cBhvr>
                                        <p:cTn id="40"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animBg="1"/>
      <p:bldP spid="11" grpId="0" animBg="1"/>
      <p:bldP spid="12" grpId="0" animBg="1"/>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3" y="306547"/>
            <a:ext cx="3491087" cy="584775"/>
          </a:xfrm>
          <a:prstGeom prst="rect">
            <a:avLst/>
          </a:prstGeom>
          <a:noFill/>
        </p:spPr>
        <p:txBody>
          <a:bodyPr wrap="square" rtlCol="0">
            <a:spAutoFit/>
          </a:bodyPr>
          <a:lstStyle/>
          <a:p>
            <a:r>
              <a:rPr lang="en-IN" sz="3200" b="1" dirty="0">
                <a:solidFill>
                  <a:schemeClr val="bg1"/>
                </a:solidFill>
              </a:rPr>
              <a:t>DATA CLEANING</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65760" y="1217577"/>
            <a:ext cx="11460480" cy="5212080"/>
          </a:xfrm>
          <a:prstGeom prst="roundRect">
            <a:avLst>
              <a:gd name="adj" fmla="val 3801"/>
            </a:avLst>
          </a:prstGeom>
          <a:solidFill>
            <a:schemeClr val="bg1">
              <a:alpha val="60000"/>
            </a:schemeClr>
          </a:solidFill>
          <a:ln w="57150">
            <a:solidFill>
              <a:schemeClr val="accent2">
                <a:lumMod val="75000"/>
                <a:alpha val="7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5287E06E-CD6F-8258-AA76-942B14E132F5}"/>
              </a:ext>
            </a:extLst>
          </p:cNvPr>
          <p:cNvSpPr txBox="1"/>
          <p:nvPr/>
        </p:nvSpPr>
        <p:spPr>
          <a:xfrm>
            <a:off x="570937" y="1373223"/>
            <a:ext cx="7039471" cy="1200329"/>
          </a:xfrm>
          <a:prstGeom prst="rect">
            <a:avLst/>
          </a:prstGeom>
          <a:noFill/>
        </p:spPr>
        <p:txBody>
          <a:bodyPr wrap="square" rtlCol="0">
            <a:spAutoFit/>
          </a:bodyPr>
          <a:lstStyle/>
          <a:p>
            <a:r>
              <a:rPr lang="en-IN" b="1" dirty="0">
                <a:solidFill>
                  <a:schemeClr val="tx1">
                    <a:alpha val="0"/>
                  </a:schemeClr>
                </a:solidFill>
              </a:rPr>
              <a:t>Data cleaning is the biggest objective in this particular dataset.</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The first thing is to change the datatype of some columns. The ‘Valuation (B$)’ column must be changed into numeric datatype</a:t>
            </a:r>
          </a:p>
        </p:txBody>
      </p:sp>
      <p:pic>
        <p:nvPicPr>
          <p:cNvPr id="16" name="Picture 15">
            <a:extLst>
              <a:ext uri="{FF2B5EF4-FFF2-40B4-BE49-F238E27FC236}">
                <a16:creationId xmlns:a16="http://schemas.microsoft.com/office/drawing/2014/main" id="{9EFAAF77-8A58-0200-37A5-775FF5214D41}"/>
              </a:ext>
            </a:extLst>
          </p:cNvPr>
          <p:cNvPicPr>
            <a:picLocks noChangeAspect="1"/>
          </p:cNvPicPr>
          <p:nvPr/>
        </p:nvPicPr>
        <p:blipFill>
          <a:blip r:embed="rId4"/>
          <a:stretch>
            <a:fillRect/>
          </a:stretch>
        </p:blipFill>
        <p:spPr>
          <a:xfrm>
            <a:off x="225415" y="2708941"/>
            <a:ext cx="3673176" cy="915181"/>
          </a:xfrm>
          <a:prstGeom prst="rect">
            <a:avLst/>
          </a:prstGeom>
          <a:ln w="28575">
            <a:solidFill>
              <a:schemeClr val="bg1"/>
            </a:solidFill>
          </a:ln>
          <a:effectLst>
            <a:outerShdw blurRad="190500" dir="5400000" algn="ctr" rotWithShape="0">
              <a:srgbClr val="000000"/>
            </a:outerShdw>
          </a:effectLst>
        </p:spPr>
      </p:pic>
      <p:sp>
        <p:nvSpPr>
          <p:cNvPr id="17" name="TextBox 16">
            <a:extLst>
              <a:ext uri="{FF2B5EF4-FFF2-40B4-BE49-F238E27FC236}">
                <a16:creationId xmlns:a16="http://schemas.microsoft.com/office/drawing/2014/main" id="{3B1F9AC0-013A-B464-0A07-CDA4E981D332}"/>
              </a:ext>
            </a:extLst>
          </p:cNvPr>
          <p:cNvSpPr txBox="1"/>
          <p:nvPr/>
        </p:nvSpPr>
        <p:spPr>
          <a:xfrm>
            <a:off x="4305782" y="2573552"/>
            <a:ext cx="7315281"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The second step is to change the “Date Joined“ column into proper format and then change the datatype into datetime format. </a:t>
            </a:r>
          </a:p>
          <a:p>
            <a:pPr marL="285750" indent="-285750">
              <a:buFont typeface="Arial" panose="020B0604020202020204" pitchFamily="34" charset="0"/>
              <a:buChar char="•"/>
            </a:pPr>
            <a:r>
              <a:rPr lang="en-IN" b="1" dirty="0">
                <a:solidFill>
                  <a:schemeClr val="tx1">
                    <a:alpha val="0"/>
                  </a:schemeClr>
                </a:solidFill>
              </a:rPr>
              <a:t>We use the pandas function ‘</a:t>
            </a:r>
            <a:r>
              <a:rPr lang="en-IN" b="1" dirty="0" err="1">
                <a:solidFill>
                  <a:schemeClr val="tx1">
                    <a:alpha val="0"/>
                  </a:schemeClr>
                </a:solidFill>
              </a:rPr>
              <a:t>to_datetime</a:t>
            </a:r>
            <a:r>
              <a:rPr lang="en-IN" b="1" dirty="0">
                <a:solidFill>
                  <a:schemeClr val="tx1">
                    <a:alpha val="0"/>
                  </a:schemeClr>
                </a:solidFill>
              </a:rPr>
              <a:t>()’ to convert into datetime format</a:t>
            </a:r>
          </a:p>
        </p:txBody>
      </p:sp>
      <p:pic>
        <p:nvPicPr>
          <p:cNvPr id="19" name="Picture 18">
            <a:extLst>
              <a:ext uri="{FF2B5EF4-FFF2-40B4-BE49-F238E27FC236}">
                <a16:creationId xmlns:a16="http://schemas.microsoft.com/office/drawing/2014/main" id="{E6A8F0AB-D4B4-4E5A-526D-F0006D629A6B}"/>
              </a:ext>
            </a:extLst>
          </p:cNvPr>
          <p:cNvPicPr>
            <a:picLocks noChangeAspect="1"/>
          </p:cNvPicPr>
          <p:nvPr/>
        </p:nvPicPr>
        <p:blipFill>
          <a:blip r:embed="rId5"/>
          <a:stretch>
            <a:fillRect/>
          </a:stretch>
        </p:blipFill>
        <p:spPr>
          <a:xfrm>
            <a:off x="7815585" y="1327106"/>
            <a:ext cx="4151000" cy="915181"/>
          </a:xfrm>
          <a:prstGeom prst="rect">
            <a:avLst/>
          </a:prstGeom>
          <a:ln w="28575">
            <a:solidFill>
              <a:schemeClr val="bg1"/>
            </a:solidFill>
          </a:ln>
          <a:effectLst>
            <a:outerShdw blurRad="190500" dir="5400000" algn="ctr" rotWithShape="0">
              <a:srgbClr val="000000"/>
            </a:outerShdw>
          </a:effectLst>
        </p:spPr>
      </p:pic>
      <p:pic>
        <p:nvPicPr>
          <p:cNvPr id="3" name="Picture 2">
            <a:extLst>
              <a:ext uri="{FF2B5EF4-FFF2-40B4-BE49-F238E27FC236}">
                <a16:creationId xmlns:a16="http://schemas.microsoft.com/office/drawing/2014/main" id="{8670E109-0379-1F78-7B34-420B9B724F29}"/>
              </a:ext>
            </a:extLst>
          </p:cNvPr>
          <p:cNvPicPr>
            <a:picLocks noChangeAspect="1"/>
          </p:cNvPicPr>
          <p:nvPr/>
        </p:nvPicPr>
        <p:blipFill>
          <a:blip r:embed="rId6"/>
          <a:stretch>
            <a:fillRect/>
          </a:stretch>
        </p:blipFill>
        <p:spPr>
          <a:xfrm>
            <a:off x="9424111" y="3861514"/>
            <a:ext cx="2472302" cy="1268342"/>
          </a:xfrm>
          <a:prstGeom prst="rect">
            <a:avLst/>
          </a:prstGeom>
          <a:ln w="28575">
            <a:solidFill>
              <a:schemeClr val="bg1"/>
            </a:solidFill>
          </a:ln>
          <a:effectLst>
            <a:outerShdw blurRad="190500" dir="5400000" algn="ctr" rotWithShape="0">
              <a:srgbClr val="000000"/>
            </a:outerShdw>
          </a:effectLst>
        </p:spPr>
      </p:pic>
      <p:sp>
        <p:nvSpPr>
          <p:cNvPr id="8" name="TextBox 7">
            <a:extLst>
              <a:ext uri="{FF2B5EF4-FFF2-40B4-BE49-F238E27FC236}">
                <a16:creationId xmlns:a16="http://schemas.microsoft.com/office/drawing/2014/main" id="{E57227C1-3E8A-1D45-ED87-4C98251FC749}"/>
              </a:ext>
            </a:extLst>
          </p:cNvPr>
          <p:cNvSpPr txBox="1"/>
          <p:nvPr/>
        </p:nvSpPr>
        <p:spPr>
          <a:xfrm>
            <a:off x="648141" y="3901440"/>
            <a:ext cx="8446698"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Another problem I faced with is the ‘City’ column had a string ‘\Xa0’ trailing. The value cannot be seen normally. Thanks to the </a:t>
            </a:r>
            <a:r>
              <a:rPr lang="en-IN" b="1" dirty="0" err="1">
                <a:solidFill>
                  <a:schemeClr val="tx1">
                    <a:alpha val="0"/>
                  </a:schemeClr>
                </a:solidFill>
              </a:rPr>
              <a:t>VSCode</a:t>
            </a:r>
            <a:r>
              <a:rPr lang="en-IN" b="1" dirty="0">
                <a:solidFill>
                  <a:schemeClr val="tx1">
                    <a:alpha val="0"/>
                  </a:schemeClr>
                </a:solidFill>
              </a:rPr>
              <a:t> IntelliSense due to which I corrected the error. </a:t>
            </a:r>
          </a:p>
          <a:p>
            <a:pPr marL="285750" indent="-285750">
              <a:buFont typeface="Arial" panose="020B0604020202020204" pitchFamily="34" charset="0"/>
              <a:buChar char="•"/>
            </a:pPr>
            <a:r>
              <a:rPr lang="en-IN" b="1" dirty="0">
                <a:solidFill>
                  <a:schemeClr val="tx1">
                    <a:alpha val="0"/>
                  </a:schemeClr>
                </a:solidFill>
              </a:rPr>
              <a:t>I used </a:t>
            </a:r>
            <a:r>
              <a:rPr lang="en-IN" b="1" dirty="0" err="1">
                <a:solidFill>
                  <a:schemeClr val="tx1">
                    <a:alpha val="0"/>
                  </a:schemeClr>
                </a:solidFill>
              </a:rPr>
              <a:t>pd.rename</a:t>
            </a:r>
            <a:r>
              <a:rPr lang="en-IN" b="1" dirty="0">
                <a:solidFill>
                  <a:schemeClr val="tx1">
                    <a:alpha val="0"/>
                  </a:schemeClr>
                </a:solidFill>
              </a:rPr>
              <a:t>() function to rename the column into a proper name. </a:t>
            </a:r>
          </a:p>
        </p:txBody>
      </p:sp>
      <p:pic>
        <p:nvPicPr>
          <p:cNvPr id="11" name="Picture 10">
            <a:extLst>
              <a:ext uri="{FF2B5EF4-FFF2-40B4-BE49-F238E27FC236}">
                <a16:creationId xmlns:a16="http://schemas.microsoft.com/office/drawing/2014/main" id="{B14555EF-2A3B-251B-66C5-3917C6A7001F}"/>
              </a:ext>
            </a:extLst>
          </p:cNvPr>
          <p:cNvPicPr>
            <a:picLocks noChangeAspect="1"/>
          </p:cNvPicPr>
          <p:nvPr/>
        </p:nvPicPr>
        <p:blipFill>
          <a:blip r:embed="rId7"/>
          <a:stretch>
            <a:fillRect/>
          </a:stretch>
        </p:blipFill>
        <p:spPr>
          <a:xfrm>
            <a:off x="7998004" y="4575849"/>
            <a:ext cx="3623059" cy="464959"/>
          </a:xfrm>
          <a:prstGeom prst="rect">
            <a:avLst/>
          </a:prstGeom>
          <a:ln w="28575">
            <a:solidFill>
              <a:schemeClr val="bg1"/>
            </a:solidFill>
          </a:ln>
          <a:effectLst>
            <a:outerShdw blurRad="241300" dir="5400000" algn="ctr" rotWithShape="0">
              <a:srgbClr val="000000"/>
            </a:outerShdw>
          </a:effectLst>
        </p:spPr>
      </p:pic>
      <p:sp>
        <p:nvSpPr>
          <p:cNvPr id="12" name="TextBox 11">
            <a:extLst>
              <a:ext uri="{FF2B5EF4-FFF2-40B4-BE49-F238E27FC236}">
                <a16:creationId xmlns:a16="http://schemas.microsoft.com/office/drawing/2014/main" id="{98AF5ACB-D36D-AEF6-2092-E4C25BE550E9}"/>
              </a:ext>
            </a:extLst>
          </p:cNvPr>
          <p:cNvSpPr txBox="1"/>
          <p:nvPr/>
        </p:nvSpPr>
        <p:spPr>
          <a:xfrm>
            <a:off x="658301" y="5379087"/>
            <a:ext cx="8446698" cy="646331"/>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The next thing needed to be cleaned was the improper entry of values which I said earlier. I will step into the details on the next slide.</a:t>
            </a:r>
          </a:p>
        </p:txBody>
      </p:sp>
    </p:spTree>
    <p:extLst>
      <p:ext uri="{BB962C8B-B14F-4D97-AF65-F5344CB8AC3E}">
        <p14:creationId xmlns:p14="http://schemas.microsoft.com/office/powerpoint/2010/main" val="216116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1000" fill="hold"/>
                                        <p:tgtEl>
                                          <p:spTgt spid="7"/>
                                        </p:tgtEl>
                                        <p:attrNameLst>
                                          <p:attrName>style.color</p:attrName>
                                        </p:attrNameLst>
                                      </p:cBhvr>
                                      <p:to>
                                        <p:clrVal>
                                          <a:srgbClr val="000000"/>
                                        </p:clrVal>
                                      </p:to>
                                    </p:set>
                                    <p:set>
                                      <p:cBhvr>
                                        <p:cTn id="18" dur="1000" fill="hold"/>
                                        <p:tgtEl>
                                          <p:spTgt spid="7"/>
                                        </p:tgtEl>
                                        <p:attrNameLst>
                                          <p:attrName>fillcolor</p:attrName>
                                        </p:attrNameLst>
                                      </p:cBhvr>
                                      <p:to>
                                        <p:clrVal>
                                          <a:srgbClr val="000000"/>
                                        </p:clrVal>
                                      </p:to>
                                    </p:set>
                                    <p:set>
                                      <p:cBhvr>
                                        <p:cTn id="19" dur="1000" fill="hold"/>
                                        <p:tgtEl>
                                          <p:spTgt spid="7"/>
                                        </p:tgtEl>
                                        <p:attrNameLst>
                                          <p:attrName>fill.type</p:attrName>
                                        </p:attrNameLst>
                                      </p:cBhvr>
                                      <p:to>
                                        <p:strVal val="solid"/>
                                      </p:to>
                                    </p:set>
                                  </p:childTnLst>
                                </p:cTn>
                              </p:par>
                              <p:par>
                                <p:cTn id="20" presetID="22" presetClass="entr" presetSubtype="8" fill="hold"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2000"/>
                                        <p:tgtEl>
                                          <p:spTgt spid="19"/>
                                        </p:tgtEl>
                                      </p:cBhvr>
                                    </p:animEffect>
                                  </p:childTnLst>
                                </p:cTn>
                              </p:par>
                            </p:childTnLst>
                          </p:cTn>
                        </p:par>
                        <p:par>
                          <p:cTn id="23" fill="hold">
                            <p:stCondLst>
                              <p:cond delay="9400"/>
                            </p:stCondLst>
                            <p:childTnLst>
                              <p:par>
                                <p:cTn id="24" presetID="22" presetClass="entr" presetSubtype="8" fill="hold" nodeType="afterEffect">
                                  <p:stCondLst>
                                    <p:cond delay="110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2000"/>
                                        <p:tgtEl>
                                          <p:spTgt spid="16"/>
                                        </p:tgtEl>
                                      </p:cBhvr>
                                    </p:animEffect>
                                  </p:childTnLst>
                                </p:cTn>
                              </p:par>
                              <p:par>
                                <p:cTn id="27" presetID="16" presetClass="emph" presetSubtype="0" fill="hold" grpId="0" nodeType="withEffect">
                                  <p:stCondLst>
                                    <p:cond delay="0"/>
                                  </p:stCondLst>
                                  <p:iterate type="lt">
                                    <p:tmPct val="4000"/>
                                  </p:iterate>
                                  <p:childTnLst>
                                    <p:set>
                                      <p:cBhvr override="childStyle">
                                        <p:cTn id="28" dur="1000" fill="hold"/>
                                        <p:tgtEl>
                                          <p:spTgt spid="17"/>
                                        </p:tgtEl>
                                        <p:attrNameLst>
                                          <p:attrName>style.color</p:attrName>
                                        </p:attrNameLst>
                                      </p:cBhvr>
                                      <p:to>
                                        <p:clrVal>
                                          <a:srgbClr val="000000"/>
                                        </p:clrVal>
                                      </p:to>
                                    </p:set>
                                    <p:set>
                                      <p:cBhvr>
                                        <p:cTn id="29" dur="1000" fill="hold"/>
                                        <p:tgtEl>
                                          <p:spTgt spid="17"/>
                                        </p:tgtEl>
                                        <p:attrNameLst>
                                          <p:attrName>fillcolor</p:attrName>
                                        </p:attrNameLst>
                                      </p:cBhvr>
                                      <p:to>
                                        <p:clrVal>
                                          <a:srgbClr val="000000"/>
                                        </p:clrVal>
                                      </p:to>
                                    </p:set>
                                    <p:set>
                                      <p:cBhvr>
                                        <p:cTn id="30" dur="1000" fill="hold"/>
                                        <p:tgtEl>
                                          <p:spTgt spid="17"/>
                                        </p:tgtEl>
                                        <p:attrNameLst>
                                          <p:attrName>fill.type</p:attrName>
                                        </p:attrNameLst>
                                      </p:cBhvr>
                                      <p:to>
                                        <p:strVal val="solid"/>
                                      </p:to>
                                    </p:set>
                                  </p:childTnLst>
                                </p:cTn>
                              </p:par>
                            </p:childTnLst>
                          </p:cTn>
                        </p:par>
                        <p:par>
                          <p:cTn id="31" fill="hold">
                            <p:stCondLst>
                              <p:cond delay="17040"/>
                            </p:stCondLst>
                            <p:childTnLst>
                              <p:par>
                                <p:cTn id="32" presetID="16" presetClass="emph" presetSubtype="0" fill="hold" grpId="0" nodeType="afterEffect">
                                  <p:stCondLst>
                                    <p:cond delay="0"/>
                                  </p:stCondLst>
                                  <p:iterate type="lt">
                                    <p:tmPct val="4000"/>
                                  </p:iterate>
                                  <p:childTnLst>
                                    <p:set>
                                      <p:cBhvr override="childStyle">
                                        <p:cTn id="33" dur="1000" fill="hold"/>
                                        <p:tgtEl>
                                          <p:spTgt spid="8"/>
                                        </p:tgtEl>
                                        <p:attrNameLst>
                                          <p:attrName>style.color</p:attrName>
                                        </p:attrNameLst>
                                      </p:cBhvr>
                                      <p:to>
                                        <p:clrVal>
                                          <a:srgbClr val="000000"/>
                                        </p:clrVal>
                                      </p:to>
                                    </p:set>
                                    <p:set>
                                      <p:cBhvr>
                                        <p:cTn id="34" dur="1000" fill="hold"/>
                                        <p:tgtEl>
                                          <p:spTgt spid="8"/>
                                        </p:tgtEl>
                                        <p:attrNameLst>
                                          <p:attrName>fillcolor</p:attrName>
                                        </p:attrNameLst>
                                      </p:cBhvr>
                                      <p:to>
                                        <p:clrVal>
                                          <a:srgbClr val="000000"/>
                                        </p:clrVal>
                                      </p:to>
                                    </p:set>
                                    <p:set>
                                      <p:cBhvr>
                                        <p:cTn id="35" dur="1000" fill="hold"/>
                                        <p:tgtEl>
                                          <p:spTgt spid="8"/>
                                        </p:tgtEl>
                                        <p:attrNameLst>
                                          <p:attrName>fill.type</p:attrName>
                                        </p:attrNameLst>
                                      </p:cBhvr>
                                      <p:to>
                                        <p:strVal val="solid"/>
                                      </p:to>
                                    </p:set>
                                  </p:childTnLst>
                                </p:cTn>
                              </p:par>
                              <p:par>
                                <p:cTn id="36" presetID="22" presetClass="entr" presetSubtype="8" fill="hold" nodeType="withEffect">
                                  <p:stCondLst>
                                    <p:cond delay="96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1700"/>
                                        <p:tgtEl>
                                          <p:spTgt spid="3"/>
                                        </p:tgtEl>
                                      </p:cBhvr>
                                    </p:animEffect>
                                  </p:childTnLst>
                                </p:cTn>
                              </p:par>
                              <p:par>
                                <p:cTn id="39" presetID="2" presetClass="entr" presetSubtype="2" fill="hold" nodeType="withEffect">
                                  <p:stCondLst>
                                    <p:cond delay="66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700" fill="hold"/>
                                        <p:tgtEl>
                                          <p:spTgt spid="11"/>
                                        </p:tgtEl>
                                        <p:attrNameLst>
                                          <p:attrName>ppt_x</p:attrName>
                                        </p:attrNameLst>
                                      </p:cBhvr>
                                      <p:tavLst>
                                        <p:tav tm="0">
                                          <p:val>
                                            <p:strVal val="1+#ppt_w/2"/>
                                          </p:val>
                                        </p:tav>
                                        <p:tav tm="100000">
                                          <p:val>
                                            <p:strVal val="#ppt_x"/>
                                          </p:val>
                                        </p:tav>
                                      </p:tavLst>
                                    </p:anim>
                                    <p:anim calcmode="lin" valueType="num">
                                      <p:cBhvr additive="base">
                                        <p:cTn id="42" dur="17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26400"/>
                            </p:stCondLst>
                            <p:childTnLst>
                              <p:par>
                                <p:cTn id="44" presetID="16" presetClass="emph" presetSubtype="0" fill="hold" grpId="0" nodeType="afterEffect">
                                  <p:stCondLst>
                                    <p:cond delay="0"/>
                                  </p:stCondLst>
                                  <p:iterate type="lt">
                                    <p:tmPct val="4000"/>
                                  </p:iterate>
                                  <p:childTnLst>
                                    <p:set>
                                      <p:cBhvr override="childStyle">
                                        <p:cTn id="45" dur="1000" fill="hold"/>
                                        <p:tgtEl>
                                          <p:spTgt spid="12"/>
                                        </p:tgtEl>
                                        <p:attrNameLst>
                                          <p:attrName>style.color</p:attrName>
                                        </p:attrNameLst>
                                      </p:cBhvr>
                                      <p:to>
                                        <p:clrVal>
                                          <a:srgbClr val="000000"/>
                                        </p:clrVal>
                                      </p:to>
                                    </p:set>
                                    <p:set>
                                      <p:cBhvr>
                                        <p:cTn id="46" dur="1000" fill="hold"/>
                                        <p:tgtEl>
                                          <p:spTgt spid="12"/>
                                        </p:tgtEl>
                                        <p:attrNameLst>
                                          <p:attrName>fillcolor</p:attrName>
                                        </p:attrNameLst>
                                      </p:cBhvr>
                                      <p:to>
                                        <p:clrVal>
                                          <a:srgbClr val="000000"/>
                                        </p:clrVal>
                                      </p:to>
                                    </p:set>
                                    <p:set>
                                      <p:cBhvr>
                                        <p:cTn id="47" dur="10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17" grpId="0"/>
      <p:bldP spid="8"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3" y="306547"/>
            <a:ext cx="3491087" cy="584775"/>
          </a:xfrm>
          <a:prstGeom prst="rect">
            <a:avLst/>
          </a:prstGeom>
          <a:noFill/>
        </p:spPr>
        <p:txBody>
          <a:bodyPr wrap="square" rtlCol="0">
            <a:spAutoFit/>
          </a:bodyPr>
          <a:lstStyle/>
          <a:p>
            <a:r>
              <a:rPr lang="en-IN" sz="3200" b="1" dirty="0">
                <a:solidFill>
                  <a:schemeClr val="bg1"/>
                </a:solidFill>
              </a:rPr>
              <a:t>DATA CLEANING</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65760" y="1217577"/>
            <a:ext cx="11460480" cy="5212080"/>
          </a:xfrm>
          <a:prstGeom prst="roundRect">
            <a:avLst>
              <a:gd name="adj" fmla="val 3801"/>
            </a:avLst>
          </a:prstGeom>
          <a:solidFill>
            <a:schemeClr val="bg1">
              <a:alpha val="60000"/>
            </a:schemeClr>
          </a:solidFill>
          <a:ln w="57150">
            <a:solidFill>
              <a:schemeClr val="accent2">
                <a:lumMod val="75000"/>
                <a:alpha val="7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5287E06E-CD6F-8258-AA76-942B14E132F5}"/>
              </a:ext>
            </a:extLst>
          </p:cNvPr>
          <p:cNvSpPr txBox="1"/>
          <p:nvPr/>
        </p:nvSpPr>
        <p:spPr>
          <a:xfrm>
            <a:off x="554708" y="1413863"/>
            <a:ext cx="11082583" cy="646331"/>
          </a:xfrm>
          <a:prstGeom prst="rect">
            <a:avLst/>
          </a:prstGeom>
          <a:noFill/>
        </p:spPr>
        <p:txBody>
          <a:bodyPr wrap="square" rtlCol="0">
            <a:spAutoFit/>
          </a:bodyPr>
          <a:lstStyle/>
          <a:p>
            <a:r>
              <a:rPr lang="en-IN" b="1" dirty="0">
                <a:solidFill>
                  <a:schemeClr val="tx1">
                    <a:alpha val="4000"/>
                  </a:schemeClr>
                </a:solidFill>
              </a:rPr>
              <a:t>First I identified that the ‘Investors’ Column has 18 null values in it. So I only selected those values and saved them into a new variable</a:t>
            </a:r>
          </a:p>
        </p:txBody>
      </p:sp>
      <p:pic>
        <p:nvPicPr>
          <p:cNvPr id="10" name="Picture 9">
            <a:extLst>
              <a:ext uri="{FF2B5EF4-FFF2-40B4-BE49-F238E27FC236}">
                <a16:creationId xmlns:a16="http://schemas.microsoft.com/office/drawing/2014/main" id="{CA3B818D-2FED-6B6E-3CA3-07DDEF75A71B}"/>
              </a:ext>
            </a:extLst>
          </p:cNvPr>
          <p:cNvPicPr>
            <a:picLocks noChangeAspect="1"/>
          </p:cNvPicPr>
          <p:nvPr/>
        </p:nvPicPr>
        <p:blipFill>
          <a:blip r:embed="rId4"/>
          <a:stretch>
            <a:fillRect/>
          </a:stretch>
        </p:blipFill>
        <p:spPr>
          <a:xfrm>
            <a:off x="1492496" y="2102457"/>
            <a:ext cx="9207006" cy="4584864"/>
          </a:xfrm>
          <a:prstGeom prst="rect">
            <a:avLst/>
          </a:prstGeom>
          <a:ln w="28575">
            <a:solidFill>
              <a:schemeClr val="bg1"/>
            </a:solidFill>
          </a:ln>
          <a:effectLst>
            <a:outerShdw blurRad="190500" dir="5400000" algn="ctr" rotWithShape="0">
              <a:srgbClr val="000000"/>
            </a:outerShdw>
          </a:effectLst>
        </p:spPr>
      </p:pic>
      <p:sp>
        <p:nvSpPr>
          <p:cNvPr id="13" name="Rectangle: Rounded Corners 12">
            <a:extLst>
              <a:ext uri="{FF2B5EF4-FFF2-40B4-BE49-F238E27FC236}">
                <a16:creationId xmlns:a16="http://schemas.microsoft.com/office/drawing/2014/main" id="{2886F7D8-9A15-D07A-3DAC-0DAAACD52146}"/>
              </a:ext>
            </a:extLst>
          </p:cNvPr>
          <p:cNvSpPr/>
          <p:nvPr/>
        </p:nvSpPr>
        <p:spPr>
          <a:xfrm>
            <a:off x="964554" y="5444137"/>
            <a:ext cx="10262890" cy="902826"/>
          </a:xfrm>
          <a:prstGeom prst="roundRect">
            <a:avLst/>
          </a:prstGeom>
          <a:solidFill>
            <a:schemeClr val="accent1">
              <a:lumMod val="40000"/>
              <a:lumOff val="60000"/>
              <a:alpha val="60000"/>
            </a:schemeClr>
          </a:solidFill>
          <a:ln w="38100">
            <a:solidFill>
              <a:schemeClr val="accent1">
                <a:shade val="15000"/>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9DD1986B-2D06-E389-E602-8DC41E81B5FE}"/>
              </a:ext>
            </a:extLst>
          </p:cNvPr>
          <p:cNvSpPr txBox="1"/>
          <p:nvPr/>
        </p:nvSpPr>
        <p:spPr>
          <a:xfrm>
            <a:off x="1284791" y="5572384"/>
            <a:ext cx="9622416" cy="646331"/>
          </a:xfrm>
          <a:prstGeom prst="rect">
            <a:avLst/>
          </a:prstGeom>
          <a:noFill/>
        </p:spPr>
        <p:txBody>
          <a:bodyPr wrap="square" rtlCol="0">
            <a:spAutoFit/>
          </a:bodyPr>
          <a:lstStyle/>
          <a:p>
            <a:pPr algn="ctr"/>
            <a:r>
              <a:rPr lang="en-IN" b="1" dirty="0">
                <a:solidFill>
                  <a:schemeClr val="tx1">
                    <a:alpha val="0"/>
                  </a:schemeClr>
                </a:solidFill>
              </a:rPr>
              <a:t>This is the 18 rows of improperly filled values. One simple solution is to move the values from one column into the other</a:t>
            </a:r>
          </a:p>
        </p:txBody>
      </p:sp>
    </p:spTree>
    <p:extLst>
      <p:ext uri="{BB962C8B-B14F-4D97-AF65-F5344CB8AC3E}">
        <p14:creationId xmlns:p14="http://schemas.microsoft.com/office/powerpoint/2010/main" val="3508296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15000">
        <p159:morph option="byObject"/>
      </p:transition>
    </mc:Choice>
    <mc:Fallback>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mph" presetSubtype="0" fill="hold" grpId="0" nodeType="afterEffect">
                                  <p:stCondLst>
                                    <p:cond delay="0"/>
                                  </p:stCondLst>
                                  <p:iterate type="lt">
                                    <p:tmPct val="4000"/>
                                  </p:iterate>
                                  <p:childTnLst>
                                    <p:set>
                                      <p:cBhvr override="childStyle">
                                        <p:cTn id="12" dur="1000" fill="hold"/>
                                        <p:tgtEl>
                                          <p:spTgt spid="7"/>
                                        </p:tgtEl>
                                        <p:attrNameLst>
                                          <p:attrName>style.color</p:attrName>
                                        </p:attrNameLst>
                                      </p:cBhvr>
                                      <p:to>
                                        <p:clrVal>
                                          <a:srgbClr val="000000"/>
                                        </p:clrVal>
                                      </p:to>
                                    </p:set>
                                    <p:set>
                                      <p:cBhvr>
                                        <p:cTn id="13" dur="1000" fill="hold"/>
                                        <p:tgtEl>
                                          <p:spTgt spid="7"/>
                                        </p:tgtEl>
                                        <p:attrNameLst>
                                          <p:attrName>fillcolor</p:attrName>
                                        </p:attrNameLst>
                                      </p:cBhvr>
                                      <p:to>
                                        <p:clrVal>
                                          <a:srgbClr val="000000"/>
                                        </p:clrVal>
                                      </p:to>
                                    </p:set>
                                    <p:set>
                                      <p:cBhvr>
                                        <p:cTn id="14" dur="1000" fill="hold"/>
                                        <p:tgtEl>
                                          <p:spTgt spid="7"/>
                                        </p:tgtEl>
                                        <p:attrNameLst>
                                          <p:attrName>fill.type</p:attrName>
                                        </p:attrNameLst>
                                      </p:cBhvr>
                                      <p:to>
                                        <p:strVal val="solid"/>
                                      </p:to>
                                    </p:set>
                                  </p:childTnLst>
                                </p:cTn>
                              </p:par>
                            </p:childTnLst>
                          </p:cTn>
                        </p:par>
                        <p:par>
                          <p:cTn id="15" fill="hold">
                            <p:stCondLst>
                              <p:cond delay="6520"/>
                            </p:stCondLst>
                            <p:childTnLst>
                              <p:par>
                                <p:cTn id="16" presetID="42" presetClass="entr" presetSubtype="0" fill="hold" nodeType="afterEffect">
                                  <p:stCondLst>
                                    <p:cond delay="8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900"/>
                                        <p:tgtEl>
                                          <p:spTgt spid="10"/>
                                        </p:tgtEl>
                                      </p:cBhvr>
                                    </p:animEffect>
                                    <p:anim calcmode="lin" valueType="num">
                                      <p:cBhvr>
                                        <p:cTn id="19" dur="900" fill="hold"/>
                                        <p:tgtEl>
                                          <p:spTgt spid="10"/>
                                        </p:tgtEl>
                                        <p:attrNameLst>
                                          <p:attrName>ppt_x</p:attrName>
                                        </p:attrNameLst>
                                      </p:cBhvr>
                                      <p:tavLst>
                                        <p:tav tm="0">
                                          <p:val>
                                            <p:strVal val="#ppt_x"/>
                                          </p:val>
                                        </p:tav>
                                        <p:tav tm="100000">
                                          <p:val>
                                            <p:strVal val="#ppt_x"/>
                                          </p:val>
                                        </p:tav>
                                      </p:tavLst>
                                    </p:anim>
                                    <p:anim calcmode="lin" valueType="num">
                                      <p:cBhvr>
                                        <p:cTn id="20" dur="9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7500"/>
                            </p:stCondLst>
                            <p:childTnLst>
                              <p:par>
                                <p:cTn id="22" presetID="42" presetClass="entr" presetSubtype="0" fill="hold" grpId="0" nodeType="afterEffect">
                                  <p:stCondLst>
                                    <p:cond delay="1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16" presetClass="emph" presetSubtype="0" fill="hold" grpId="0" nodeType="withEffect">
                                  <p:stCondLst>
                                    <p:cond delay="700"/>
                                  </p:stCondLst>
                                  <p:iterate type="lt">
                                    <p:tmPct val="4000"/>
                                  </p:iterate>
                                  <p:childTnLst>
                                    <p:set>
                                      <p:cBhvr override="childStyle">
                                        <p:cTn id="28" dur="1000" fill="hold"/>
                                        <p:tgtEl>
                                          <p:spTgt spid="14"/>
                                        </p:tgtEl>
                                        <p:attrNameLst>
                                          <p:attrName>style.color</p:attrName>
                                        </p:attrNameLst>
                                      </p:cBhvr>
                                      <p:to>
                                        <p:clrVal>
                                          <a:srgbClr val="000000"/>
                                        </p:clrVal>
                                      </p:to>
                                    </p:set>
                                    <p:set>
                                      <p:cBhvr>
                                        <p:cTn id="29" dur="1000" fill="hold"/>
                                        <p:tgtEl>
                                          <p:spTgt spid="14"/>
                                        </p:tgtEl>
                                        <p:attrNameLst>
                                          <p:attrName>fillcolor</p:attrName>
                                        </p:attrNameLst>
                                      </p:cBhvr>
                                      <p:to>
                                        <p:clrVal>
                                          <a:srgbClr val="000000"/>
                                        </p:clrVal>
                                      </p:to>
                                    </p:set>
                                    <p:set>
                                      <p:cBhvr>
                                        <p:cTn id="30" dur="1000" fill="hold"/>
                                        <p:tgtEl>
                                          <p:spTgt spid="14"/>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10" presetClass="exit" presetSubtype="0" fill="hold" grpId="1" nodeType="withEffect">
                                  <p:stCondLst>
                                    <p:cond delay="0"/>
                                  </p:stCondLst>
                                  <p:iterate type="lt">
                                    <p:tmPct val="0"/>
                                  </p:iterate>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animBg="1"/>
      <p:bldP spid="13" grpId="1" animBg="1"/>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3" y="306547"/>
            <a:ext cx="3491087" cy="584775"/>
          </a:xfrm>
          <a:prstGeom prst="rect">
            <a:avLst/>
          </a:prstGeom>
          <a:noFill/>
        </p:spPr>
        <p:txBody>
          <a:bodyPr wrap="square" rtlCol="0">
            <a:spAutoFit/>
          </a:bodyPr>
          <a:lstStyle/>
          <a:p>
            <a:r>
              <a:rPr lang="en-IN" sz="3200" b="1" dirty="0">
                <a:solidFill>
                  <a:schemeClr val="bg1"/>
                </a:solidFill>
              </a:rPr>
              <a:t>DATA CLEANING</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65760" y="1217577"/>
            <a:ext cx="11460480" cy="5212080"/>
          </a:xfrm>
          <a:prstGeom prst="roundRect">
            <a:avLst>
              <a:gd name="adj" fmla="val 3801"/>
            </a:avLst>
          </a:prstGeom>
          <a:solidFill>
            <a:schemeClr val="bg1">
              <a:alpha val="60000"/>
            </a:schemeClr>
          </a:solidFill>
          <a:ln w="57150">
            <a:solidFill>
              <a:schemeClr val="accent2">
                <a:lumMod val="75000"/>
                <a:alpha val="7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5287E06E-CD6F-8258-AA76-942B14E132F5}"/>
              </a:ext>
            </a:extLst>
          </p:cNvPr>
          <p:cNvSpPr txBox="1"/>
          <p:nvPr/>
        </p:nvSpPr>
        <p:spPr>
          <a:xfrm>
            <a:off x="554708" y="1413863"/>
            <a:ext cx="11082583" cy="646331"/>
          </a:xfrm>
          <a:prstGeom prst="rect">
            <a:avLst/>
          </a:prstGeom>
          <a:noFill/>
        </p:spPr>
        <p:txBody>
          <a:bodyPr wrap="square" rtlCol="0">
            <a:spAutoFit/>
          </a:bodyPr>
          <a:lstStyle/>
          <a:p>
            <a:r>
              <a:rPr lang="en-IN" b="1" dirty="0"/>
              <a:t>First I identified that the ‘Investors’ Column has 18 null values in it. So I only selected those values and saved them into a new variable</a:t>
            </a:r>
          </a:p>
        </p:txBody>
      </p:sp>
      <p:sp>
        <p:nvSpPr>
          <p:cNvPr id="2" name="TextBox 1">
            <a:extLst>
              <a:ext uri="{FF2B5EF4-FFF2-40B4-BE49-F238E27FC236}">
                <a16:creationId xmlns:a16="http://schemas.microsoft.com/office/drawing/2014/main" id="{0C8B18EE-0C80-E5B5-172C-4E7238106B89}"/>
              </a:ext>
            </a:extLst>
          </p:cNvPr>
          <p:cNvSpPr txBox="1"/>
          <p:nvPr/>
        </p:nvSpPr>
        <p:spPr>
          <a:xfrm>
            <a:off x="554708" y="2129635"/>
            <a:ext cx="11082583" cy="369332"/>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So, I moved each column values into the next column values. Simple column – column transfer.</a:t>
            </a:r>
          </a:p>
        </p:txBody>
      </p:sp>
      <p:pic>
        <p:nvPicPr>
          <p:cNvPr id="8" name="Picture 7">
            <a:extLst>
              <a:ext uri="{FF2B5EF4-FFF2-40B4-BE49-F238E27FC236}">
                <a16:creationId xmlns:a16="http://schemas.microsoft.com/office/drawing/2014/main" id="{6AC22813-D6DD-9397-843C-CBC73AF0107F}"/>
              </a:ext>
            </a:extLst>
          </p:cNvPr>
          <p:cNvPicPr>
            <a:picLocks noChangeAspect="1"/>
          </p:cNvPicPr>
          <p:nvPr/>
        </p:nvPicPr>
        <p:blipFill>
          <a:blip r:embed="rId4"/>
          <a:stretch>
            <a:fillRect/>
          </a:stretch>
        </p:blipFill>
        <p:spPr>
          <a:xfrm>
            <a:off x="809296" y="2697972"/>
            <a:ext cx="4061098" cy="525898"/>
          </a:xfrm>
          <a:prstGeom prst="rect">
            <a:avLst/>
          </a:prstGeom>
          <a:ln w="28575">
            <a:solidFill>
              <a:schemeClr val="bg1"/>
            </a:solidFill>
          </a:ln>
          <a:effectLst>
            <a:outerShdw blurRad="203200" dir="5400000" algn="ctr" rotWithShape="0">
              <a:srgbClr val="000000"/>
            </a:outerShdw>
          </a:effectLst>
        </p:spPr>
      </p:pic>
      <p:pic>
        <p:nvPicPr>
          <p:cNvPr id="16" name="Picture 15">
            <a:extLst>
              <a:ext uri="{FF2B5EF4-FFF2-40B4-BE49-F238E27FC236}">
                <a16:creationId xmlns:a16="http://schemas.microsoft.com/office/drawing/2014/main" id="{9E76A396-61FB-68E6-924F-82913E61A73F}"/>
              </a:ext>
            </a:extLst>
          </p:cNvPr>
          <p:cNvPicPr>
            <a:picLocks noChangeAspect="1"/>
          </p:cNvPicPr>
          <p:nvPr/>
        </p:nvPicPr>
        <p:blipFill>
          <a:blip r:embed="rId5"/>
          <a:stretch>
            <a:fillRect/>
          </a:stretch>
        </p:blipFill>
        <p:spPr>
          <a:xfrm>
            <a:off x="5283995" y="2898238"/>
            <a:ext cx="6128644" cy="530762"/>
          </a:xfrm>
          <a:prstGeom prst="rect">
            <a:avLst/>
          </a:prstGeom>
          <a:ln w="28575">
            <a:solidFill>
              <a:schemeClr val="bg1"/>
            </a:solidFill>
          </a:ln>
          <a:effectLst>
            <a:outerShdw blurRad="203200" dir="5400000" algn="ctr" rotWithShape="0">
              <a:srgbClr val="000000"/>
            </a:outerShdw>
          </a:effectLst>
        </p:spPr>
      </p:pic>
      <p:sp>
        <p:nvSpPr>
          <p:cNvPr id="17" name="TextBox 16">
            <a:extLst>
              <a:ext uri="{FF2B5EF4-FFF2-40B4-BE49-F238E27FC236}">
                <a16:creationId xmlns:a16="http://schemas.microsoft.com/office/drawing/2014/main" id="{F99635F4-B9EE-981E-FDEB-631BA31FC81E}"/>
              </a:ext>
            </a:extLst>
          </p:cNvPr>
          <p:cNvSpPr txBox="1"/>
          <p:nvPr/>
        </p:nvSpPr>
        <p:spPr>
          <a:xfrm>
            <a:off x="554708" y="3623141"/>
            <a:ext cx="10857931" cy="1477328"/>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Now that the columns are modified properly, I used “</a:t>
            </a:r>
            <a:r>
              <a:rPr lang="en-IN" b="1" dirty="0" err="1">
                <a:solidFill>
                  <a:schemeClr val="tx1">
                    <a:alpha val="0"/>
                  </a:schemeClr>
                </a:solidFill>
              </a:rPr>
              <a:t>fillna</a:t>
            </a:r>
            <a:r>
              <a:rPr lang="en-IN" b="1" dirty="0">
                <a:solidFill>
                  <a:schemeClr val="tx1">
                    <a:alpha val="0"/>
                  </a:schemeClr>
                </a:solidFill>
              </a:rPr>
              <a:t>()” command to fill the null values in the dataset</a:t>
            </a:r>
          </a:p>
          <a:p>
            <a:pPr marL="285750" indent="-285750">
              <a:buFont typeface="Arial" panose="020B0604020202020204" pitchFamily="34" charset="0"/>
              <a:buChar char="•"/>
            </a:pPr>
            <a:r>
              <a:rPr lang="en-IN" b="1" dirty="0">
                <a:solidFill>
                  <a:schemeClr val="tx1">
                    <a:alpha val="0"/>
                  </a:schemeClr>
                </a:solidFill>
              </a:rPr>
              <a:t>There were actually 17 “City” rows and an “Investor” row with null values</a:t>
            </a:r>
          </a:p>
          <a:p>
            <a:pPr marL="285750" indent="-285750">
              <a:buFont typeface="Arial" panose="020B0604020202020204" pitchFamily="34" charset="0"/>
              <a:buChar char="•"/>
            </a:pPr>
            <a:r>
              <a:rPr lang="en-IN" b="1" dirty="0">
                <a:solidFill>
                  <a:schemeClr val="tx1">
                    <a:alpha val="0"/>
                  </a:schemeClr>
                </a:solidFill>
              </a:rPr>
              <a:t>Then I replaced the values of the original table with the modified table using the indices. I collected all the modified rows’ indices and saved them in a variable. </a:t>
            </a:r>
          </a:p>
          <a:p>
            <a:pPr marL="285750" indent="-285750">
              <a:buFont typeface="Arial" panose="020B0604020202020204" pitchFamily="34" charset="0"/>
              <a:buChar char="•"/>
            </a:pPr>
            <a:r>
              <a:rPr lang="en-IN" b="1" dirty="0">
                <a:solidFill>
                  <a:schemeClr val="tx1">
                    <a:alpha val="0"/>
                  </a:schemeClr>
                </a:solidFill>
              </a:rPr>
              <a:t>Then I used </a:t>
            </a:r>
            <a:r>
              <a:rPr lang="en-IN" b="1" dirty="0" err="1">
                <a:solidFill>
                  <a:schemeClr val="tx1">
                    <a:alpha val="0"/>
                  </a:schemeClr>
                </a:solidFill>
              </a:rPr>
              <a:t>iloc</a:t>
            </a:r>
            <a:r>
              <a:rPr lang="en-IN" b="1" dirty="0">
                <a:solidFill>
                  <a:schemeClr val="tx1">
                    <a:alpha val="0"/>
                  </a:schemeClr>
                </a:solidFill>
              </a:rPr>
              <a:t>() to enter specific values into the respective rows</a:t>
            </a:r>
          </a:p>
        </p:txBody>
      </p:sp>
      <p:pic>
        <p:nvPicPr>
          <p:cNvPr id="19" name="Picture 18">
            <a:extLst>
              <a:ext uri="{FF2B5EF4-FFF2-40B4-BE49-F238E27FC236}">
                <a16:creationId xmlns:a16="http://schemas.microsoft.com/office/drawing/2014/main" id="{BB547D66-6CF1-C39E-2B00-CCDEF5058820}"/>
              </a:ext>
            </a:extLst>
          </p:cNvPr>
          <p:cNvPicPr>
            <a:picLocks noChangeAspect="1"/>
          </p:cNvPicPr>
          <p:nvPr/>
        </p:nvPicPr>
        <p:blipFill>
          <a:blip r:embed="rId6"/>
          <a:stretch>
            <a:fillRect/>
          </a:stretch>
        </p:blipFill>
        <p:spPr>
          <a:xfrm>
            <a:off x="3982720" y="5301974"/>
            <a:ext cx="4881980" cy="1171112"/>
          </a:xfrm>
          <a:prstGeom prst="rect">
            <a:avLst/>
          </a:prstGeom>
          <a:ln w="28575">
            <a:solidFill>
              <a:schemeClr val="bg1"/>
            </a:solidFill>
          </a:ln>
          <a:effectLst>
            <a:outerShdw blurRad="190500" dir="5400000" algn="ctr" rotWithShape="0">
              <a:srgbClr val="000000"/>
            </a:outerShdw>
          </a:effectLst>
        </p:spPr>
      </p:pic>
    </p:spTree>
    <p:extLst>
      <p:ext uri="{BB962C8B-B14F-4D97-AF65-F5344CB8AC3E}">
        <p14:creationId xmlns:p14="http://schemas.microsoft.com/office/powerpoint/2010/main" val="3250301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1000" fill="hold"/>
                                        <p:tgtEl>
                                          <p:spTgt spid="2"/>
                                        </p:tgtEl>
                                        <p:attrNameLst>
                                          <p:attrName>style.color</p:attrName>
                                        </p:attrNameLst>
                                      </p:cBhvr>
                                      <p:to>
                                        <p:clrVal>
                                          <a:srgbClr val="000000"/>
                                        </p:clrVal>
                                      </p:to>
                                    </p:set>
                                    <p:set>
                                      <p:cBhvr>
                                        <p:cTn id="7" dur="1000" fill="hold"/>
                                        <p:tgtEl>
                                          <p:spTgt spid="2"/>
                                        </p:tgtEl>
                                        <p:attrNameLst>
                                          <p:attrName>fillcolor</p:attrName>
                                        </p:attrNameLst>
                                      </p:cBhvr>
                                      <p:to>
                                        <p:clrVal>
                                          <a:srgbClr val="000000"/>
                                        </p:clrVal>
                                      </p:to>
                                    </p:set>
                                    <p:set>
                                      <p:cBhvr>
                                        <p:cTn id="8" dur="1000" fill="hold"/>
                                        <p:tgtEl>
                                          <p:spTgt spid="2"/>
                                        </p:tgtEl>
                                        <p:attrNameLst>
                                          <p:attrName>fill.type</p:attrName>
                                        </p:attrNameLst>
                                      </p:cBhvr>
                                      <p:to>
                                        <p:strVal val="solid"/>
                                      </p:to>
                                    </p:set>
                                  </p:childTnLst>
                                </p:cTn>
                              </p:par>
                              <p:par>
                                <p:cTn id="9" presetID="53" presetClass="entr" presetSubtype="16" fill="hold" nodeType="withEffect">
                                  <p:stCondLst>
                                    <p:cond delay="400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4500"/>
                            </p:stCondLst>
                            <p:childTnLst>
                              <p:par>
                                <p:cTn id="15" presetID="5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5000"/>
                            </p:stCondLst>
                            <p:childTnLst>
                              <p:par>
                                <p:cTn id="21" presetID="16" presetClass="emph" presetSubtype="0" fill="hold" grpId="0" nodeType="afterEffect">
                                  <p:stCondLst>
                                    <p:cond delay="0"/>
                                  </p:stCondLst>
                                  <p:iterate type="lt">
                                    <p:tmPct val="4000"/>
                                  </p:iterate>
                                  <p:childTnLst>
                                    <p:set>
                                      <p:cBhvr override="childStyle">
                                        <p:cTn id="22" dur="1000" fill="hold"/>
                                        <p:tgtEl>
                                          <p:spTgt spid="17"/>
                                        </p:tgtEl>
                                        <p:attrNameLst>
                                          <p:attrName>style.color</p:attrName>
                                        </p:attrNameLst>
                                      </p:cBhvr>
                                      <p:to>
                                        <p:clrVal>
                                          <a:srgbClr val="000000"/>
                                        </p:clrVal>
                                      </p:to>
                                    </p:set>
                                    <p:set>
                                      <p:cBhvr>
                                        <p:cTn id="23" dur="1000" fill="hold"/>
                                        <p:tgtEl>
                                          <p:spTgt spid="17"/>
                                        </p:tgtEl>
                                        <p:attrNameLst>
                                          <p:attrName>fillcolor</p:attrName>
                                        </p:attrNameLst>
                                      </p:cBhvr>
                                      <p:to>
                                        <p:clrVal>
                                          <a:srgbClr val="000000"/>
                                        </p:clrVal>
                                      </p:to>
                                    </p:set>
                                    <p:set>
                                      <p:cBhvr>
                                        <p:cTn id="24" dur="1000" fill="hold"/>
                                        <p:tgtEl>
                                          <p:spTgt spid="17"/>
                                        </p:tgtEl>
                                        <p:attrNameLst>
                                          <p:attrName>fill.type</p:attrName>
                                        </p:attrNameLst>
                                      </p:cBhvr>
                                      <p:to>
                                        <p:strVal val="solid"/>
                                      </p:to>
                                    </p:set>
                                  </p:childTnLst>
                                </p:cTn>
                              </p:par>
                            </p:childTnLst>
                          </p:cTn>
                        </p:par>
                        <p:par>
                          <p:cTn id="25" fill="hold">
                            <p:stCondLst>
                              <p:cond delay="19720"/>
                            </p:stCondLst>
                            <p:childTnLst>
                              <p:par>
                                <p:cTn id="26" presetID="42"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2" y="306547"/>
            <a:ext cx="8247253" cy="584775"/>
          </a:xfrm>
          <a:prstGeom prst="rect">
            <a:avLst/>
          </a:prstGeom>
          <a:noFill/>
        </p:spPr>
        <p:txBody>
          <a:bodyPr wrap="square" rtlCol="0">
            <a:spAutoFit/>
          </a:bodyPr>
          <a:lstStyle/>
          <a:p>
            <a:r>
              <a:rPr lang="en-IN" sz="3200" b="1" dirty="0">
                <a:solidFill>
                  <a:schemeClr val="bg1"/>
                </a:solidFill>
              </a:rPr>
              <a:t>DATA VISUALIZATION</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631790" y="1377897"/>
            <a:ext cx="6231810" cy="4606724"/>
          </a:xfrm>
          <a:prstGeom prst="roundRect">
            <a:avLst>
              <a:gd name="adj" fmla="val 3801"/>
            </a:avLst>
          </a:prstGeom>
          <a:solidFill>
            <a:schemeClr val="bg1">
              <a:alpha val="60000"/>
            </a:schemeClr>
          </a:solidFill>
          <a:ln w="571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Rectangle: Rounded Corners 2">
            <a:extLst>
              <a:ext uri="{FF2B5EF4-FFF2-40B4-BE49-F238E27FC236}">
                <a16:creationId xmlns:a16="http://schemas.microsoft.com/office/drawing/2014/main" id="{A8B1078A-CACF-9D39-518A-168AD6AC6021}"/>
              </a:ext>
            </a:extLst>
          </p:cNvPr>
          <p:cNvSpPr/>
          <p:nvPr/>
        </p:nvSpPr>
        <p:spPr>
          <a:xfrm>
            <a:off x="1395720" y="1153452"/>
            <a:ext cx="4703951" cy="544010"/>
          </a:xfrm>
          <a:prstGeom prst="roundRect">
            <a:avLst>
              <a:gd name="adj" fmla="val 40071"/>
            </a:avLst>
          </a:prstGeom>
          <a:gradFill>
            <a:gsLst>
              <a:gs pos="0">
                <a:srgbClr val="002060"/>
              </a:gs>
              <a:gs pos="100000">
                <a:schemeClr val="bg2">
                  <a:lumMod val="75000"/>
                </a:schemeClr>
              </a:gs>
            </a:gsLst>
            <a:lin ang="16200000" scaled="0"/>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Top !0 Valuable Companies</a:t>
            </a:r>
          </a:p>
        </p:txBody>
      </p:sp>
      <p:pic>
        <p:nvPicPr>
          <p:cNvPr id="11" name="Picture 10">
            <a:extLst>
              <a:ext uri="{FF2B5EF4-FFF2-40B4-BE49-F238E27FC236}">
                <a16:creationId xmlns:a16="http://schemas.microsoft.com/office/drawing/2014/main" id="{67B2296F-C41D-5B02-2F0C-AC3FED3E8B83}"/>
              </a:ext>
            </a:extLst>
          </p:cNvPr>
          <p:cNvPicPr>
            <a:picLocks noChangeAspect="1"/>
          </p:cNvPicPr>
          <p:nvPr/>
        </p:nvPicPr>
        <p:blipFill>
          <a:blip r:embed="rId4"/>
          <a:stretch>
            <a:fillRect/>
          </a:stretch>
        </p:blipFill>
        <p:spPr>
          <a:xfrm>
            <a:off x="7513045" y="457199"/>
            <a:ext cx="3867007" cy="3076913"/>
          </a:xfrm>
          <a:prstGeom prst="rect">
            <a:avLst/>
          </a:prstGeom>
          <a:ln w="28575">
            <a:solidFill>
              <a:schemeClr val="bg1"/>
            </a:solidFill>
          </a:ln>
          <a:effectLst>
            <a:outerShdw blurRad="165100" dir="5400000" algn="ctr" rotWithShape="0">
              <a:srgbClr val="000000"/>
            </a:outerShdw>
          </a:effectLst>
        </p:spPr>
      </p:pic>
      <p:pic>
        <p:nvPicPr>
          <p:cNvPr id="13" name="Picture 12">
            <a:extLst>
              <a:ext uri="{FF2B5EF4-FFF2-40B4-BE49-F238E27FC236}">
                <a16:creationId xmlns:a16="http://schemas.microsoft.com/office/drawing/2014/main" id="{CD08C731-11B9-1077-9608-6F04EF24AC6B}"/>
              </a:ext>
            </a:extLst>
          </p:cNvPr>
          <p:cNvPicPr>
            <a:picLocks noChangeAspect="1"/>
          </p:cNvPicPr>
          <p:nvPr/>
        </p:nvPicPr>
        <p:blipFill>
          <a:blip r:embed="rId5"/>
          <a:stretch>
            <a:fillRect/>
          </a:stretch>
        </p:blipFill>
        <p:spPr>
          <a:xfrm>
            <a:off x="476393" y="3711144"/>
            <a:ext cx="10903659" cy="2917002"/>
          </a:xfrm>
          <a:prstGeom prst="rect">
            <a:avLst/>
          </a:prstGeom>
          <a:ln w="28575">
            <a:solidFill>
              <a:schemeClr val="bg1"/>
            </a:solidFill>
          </a:ln>
          <a:effectLst>
            <a:outerShdw blurRad="165100" dir="5400000" algn="ctr" rotWithShape="0">
              <a:srgbClr val="000000"/>
            </a:outerShdw>
          </a:effectLst>
        </p:spPr>
      </p:pic>
      <p:sp>
        <p:nvSpPr>
          <p:cNvPr id="14" name="TextBox 13">
            <a:extLst>
              <a:ext uri="{FF2B5EF4-FFF2-40B4-BE49-F238E27FC236}">
                <a16:creationId xmlns:a16="http://schemas.microsoft.com/office/drawing/2014/main" id="{37F7CD92-36E1-BF1D-F03E-60D59689DB98}"/>
              </a:ext>
            </a:extLst>
          </p:cNvPr>
          <p:cNvSpPr txBox="1"/>
          <p:nvPr/>
        </p:nvSpPr>
        <p:spPr>
          <a:xfrm>
            <a:off x="794068" y="1737240"/>
            <a:ext cx="6231810"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alpha val="0"/>
                  </a:schemeClr>
                </a:solidFill>
              </a:rPr>
              <a:t>The top 10 valuable companies are plotted using matplotlib and seaborn.</a:t>
            </a:r>
          </a:p>
          <a:p>
            <a:pPr marL="285750" indent="-285750">
              <a:buFont typeface="Arial" panose="020B0604020202020204" pitchFamily="34" charset="0"/>
              <a:buChar char="•"/>
            </a:pPr>
            <a:r>
              <a:rPr lang="en-IN" dirty="0">
                <a:solidFill>
                  <a:schemeClr val="tx1">
                    <a:alpha val="0"/>
                  </a:schemeClr>
                </a:solidFill>
              </a:rPr>
              <a:t>Some of the companies include ByteDance, SpaceX, Stripe, Canva and so on</a:t>
            </a:r>
          </a:p>
          <a:p>
            <a:pPr marL="285750" indent="-285750">
              <a:buFont typeface="Arial" panose="020B0604020202020204" pitchFamily="34" charset="0"/>
              <a:buChar char="•"/>
            </a:pPr>
            <a:r>
              <a:rPr lang="en-IN" dirty="0">
                <a:solidFill>
                  <a:schemeClr val="tx1">
                    <a:alpha val="0"/>
                  </a:schemeClr>
                </a:solidFill>
              </a:rPr>
              <a:t>We can also find that FTX is one of the latest companies to reach a huge valuation in 3 years (from 2021)</a:t>
            </a:r>
          </a:p>
        </p:txBody>
      </p:sp>
    </p:spTree>
    <p:extLst>
      <p:ext uri="{BB962C8B-B14F-4D97-AF65-F5344CB8AC3E}">
        <p14:creationId xmlns:p14="http://schemas.microsoft.com/office/powerpoint/2010/main" val="162762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1000"/>
                                        <p:tgtEl>
                                          <p:spTgt spid="13"/>
                                        </p:tgtEl>
                                      </p:cBhvr>
                                    </p:animEffect>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14"/>
                                        </p:tgtEl>
                                        <p:attrNameLst>
                                          <p:attrName>style.color</p:attrName>
                                        </p:attrNameLst>
                                      </p:cBhvr>
                                      <p:to>
                                        <p:clrVal>
                                          <a:srgbClr val="000000"/>
                                        </p:clrVal>
                                      </p:to>
                                    </p:set>
                                    <p:set>
                                      <p:cBhvr>
                                        <p:cTn id="18" dur="500" fill="hold"/>
                                        <p:tgtEl>
                                          <p:spTgt spid="14"/>
                                        </p:tgtEl>
                                        <p:attrNameLst>
                                          <p:attrName>fillcolor</p:attrName>
                                        </p:attrNameLst>
                                      </p:cBhvr>
                                      <p:to>
                                        <p:clrVal>
                                          <a:srgbClr val="000000"/>
                                        </p:clrVal>
                                      </p:to>
                                    </p:set>
                                    <p:set>
                                      <p:cBhvr>
                                        <p:cTn id="1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2" y="306547"/>
            <a:ext cx="8247253" cy="584775"/>
          </a:xfrm>
          <a:prstGeom prst="rect">
            <a:avLst/>
          </a:prstGeom>
          <a:noFill/>
        </p:spPr>
        <p:txBody>
          <a:bodyPr wrap="square" rtlCol="0">
            <a:spAutoFit/>
          </a:bodyPr>
          <a:lstStyle/>
          <a:p>
            <a:r>
              <a:rPr lang="en-IN" sz="3200" b="1" dirty="0">
                <a:solidFill>
                  <a:schemeClr val="bg1"/>
                </a:solidFill>
              </a:rPr>
              <a:t>DATA VISUALIZATION</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76391" y="1197871"/>
            <a:ext cx="9589412" cy="3663496"/>
          </a:xfrm>
          <a:prstGeom prst="roundRect">
            <a:avLst>
              <a:gd name="adj" fmla="val 3801"/>
            </a:avLst>
          </a:prstGeom>
          <a:solidFill>
            <a:schemeClr val="bg1">
              <a:alpha val="60000"/>
            </a:schemeClr>
          </a:solidFill>
          <a:ln w="571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Rectangle: Rounded Corners 2">
            <a:extLst>
              <a:ext uri="{FF2B5EF4-FFF2-40B4-BE49-F238E27FC236}">
                <a16:creationId xmlns:a16="http://schemas.microsoft.com/office/drawing/2014/main" id="{A8B1078A-CACF-9D39-518A-168AD6AC6021}"/>
              </a:ext>
            </a:extLst>
          </p:cNvPr>
          <p:cNvSpPr/>
          <p:nvPr/>
        </p:nvSpPr>
        <p:spPr>
          <a:xfrm>
            <a:off x="1128747" y="941757"/>
            <a:ext cx="4703951" cy="544010"/>
          </a:xfrm>
          <a:prstGeom prst="roundRect">
            <a:avLst>
              <a:gd name="adj" fmla="val 40071"/>
            </a:avLst>
          </a:prstGeom>
          <a:gradFill>
            <a:gsLst>
              <a:gs pos="0">
                <a:srgbClr val="002060"/>
              </a:gs>
              <a:gs pos="100000">
                <a:schemeClr val="bg2">
                  <a:lumMod val="75000"/>
                </a:schemeClr>
              </a:gs>
            </a:gsLst>
            <a:lin ang="16200000" scaled="0"/>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Top !0 Countries with highest Investments</a:t>
            </a:r>
          </a:p>
        </p:txBody>
      </p:sp>
      <p:sp>
        <p:nvSpPr>
          <p:cNvPr id="14" name="TextBox 13">
            <a:extLst>
              <a:ext uri="{FF2B5EF4-FFF2-40B4-BE49-F238E27FC236}">
                <a16:creationId xmlns:a16="http://schemas.microsoft.com/office/drawing/2014/main" id="{37F7CD92-36E1-BF1D-F03E-60D59689DB98}"/>
              </a:ext>
            </a:extLst>
          </p:cNvPr>
          <p:cNvSpPr txBox="1"/>
          <p:nvPr/>
        </p:nvSpPr>
        <p:spPr>
          <a:xfrm>
            <a:off x="560324" y="1770226"/>
            <a:ext cx="7414633"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alpha val="0"/>
                  </a:schemeClr>
                </a:solidFill>
              </a:rPr>
              <a:t>China has more investments than the 3</a:t>
            </a:r>
            <a:r>
              <a:rPr lang="en-IN" baseline="30000" dirty="0">
                <a:solidFill>
                  <a:schemeClr val="tx1">
                    <a:alpha val="0"/>
                  </a:schemeClr>
                </a:solidFill>
              </a:rPr>
              <a:t>rd</a:t>
            </a:r>
            <a:r>
              <a:rPr lang="en-IN" dirty="0">
                <a:solidFill>
                  <a:schemeClr val="tx1">
                    <a:alpha val="0"/>
                  </a:schemeClr>
                </a:solidFill>
              </a:rPr>
              <a:t> , 4</a:t>
            </a:r>
            <a:r>
              <a:rPr lang="en-IN" baseline="30000" dirty="0">
                <a:solidFill>
                  <a:schemeClr val="tx1">
                    <a:alpha val="0"/>
                  </a:schemeClr>
                </a:solidFill>
              </a:rPr>
              <a:t>th</a:t>
            </a:r>
            <a:r>
              <a:rPr lang="en-IN" dirty="0">
                <a:solidFill>
                  <a:schemeClr val="tx1">
                    <a:alpha val="0"/>
                  </a:schemeClr>
                </a:solidFill>
              </a:rPr>
              <a:t>, and 5</a:t>
            </a:r>
            <a:r>
              <a:rPr lang="en-IN" baseline="30000" dirty="0">
                <a:solidFill>
                  <a:schemeClr val="tx1">
                    <a:alpha val="0"/>
                  </a:schemeClr>
                </a:solidFill>
              </a:rPr>
              <a:t>th</a:t>
            </a:r>
            <a:r>
              <a:rPr lang="en-IN" dirty="0">
                <a:solidFill>
                  <a:schemeClr val="tx1">
                    <a:alpha val="0"/>
                  </a:schemeClr>
                </a:solidFill>
              </a:rPr>
              <a:t>  countries all combined. </a:t>
            </a:r>
          </a:p>
          <a:p>
            <a:pPr marL="285750" indent="-285750">
              <a:buFont typeface="Arial" panose="020B0604020202020204" pitchFamily="34" charset="0"/>
              <a:buChar char="•"/>
            </a:pPr>
            <a:r>
              <a:rPr lang="en-IN" dirty="0">
                <a:solidFill>
                  <a:schemeClr val="tx1">
                    <a:alpha val="0"/>
                  </a:schemeClr>
                </a:solidFill>
              </a:rPr>
              <a:t>United States stands on the top of the list with three times as more investments as China</a:t>
            </a:r>
          </a:p>
          <a:p>
            <a:pPr marL="285750" indent="-285750">
              <a:buFont typeface="Arial" panose="020B0604020202020204" pitchFamily="34" charset="0"/>
              <a:buChar char="•"/>
            </a:pPr>
            <a:r>
              <a:rPr lang="en-IN" dirty="0">
                <a:solidFill>
                  <a:schemeClr val="tx1">
                    <a:alpha val="0"/>
                  </a:schemeClr>
                </a:solidFill>
              </a:rPr>
              <a:t>United kingdom and India are almost equal in terms of investments</a:t>
            </a:r>
          </a:p>
        </p:txBody>
      </p:sp>
      <p:pic>
        <p:nvPicPr>
          <p:cNvPr id="7" name="Picture 6">
            <a:extLst>
              <a:ext uri="{FF2B5EF4-FFF2-40B4-BE49-F238E27FC236}">
                <a16:creationId xmlns:a16="http://schemas.microsoft.com/office/drawing/2014/main" id="{B7C02BC0-9A99-8AC1-5807-2C72EEFB3B54}"/>
              </a:ext>
            </a:extLst>
          </p:cNvPr>
          <p:cNvPicPr>
            <a:picLocks noChangeAspect="1"/>
          </p:cNvPicPr>
          <p:nvPr/>
        </p:nvPicPr>
        <p:blipFill>
          <a:blip r:embed="rId4"/>
          <a:stretch>
            <a:fillRect/>
          </a:stretch>
        </p:blipFill>
        <p:spPr>
          <a:xfrm>
            <a:off x="682870" y="3307571"/>
            <a:ext cx="6192492" cy="3310799"/>
          </a:xfrm>
          <a:prstGeom prst="rect">
            <a:avLst/>
          </a:prstGeom>
          <a:ln w="28575">
            <a:solidFill>
              <a:schemeClr val="bg1"/>
            </a:solidFill>
          </a:ln>
          <a:effectLst>
            <a:outerShdw blurRad="177800" dir="5400000" algn="ctr" rotWithShape="0">
              <a:srgbClr val="000000"/>
            </a:outerShdw>
          </a:effectLst>
        </p:spPr>
      </p:pic>
      <p:pic>
        <p:nvPicPr>
          <p:cNvPr id="10" name="Picture 9">
            <a:extLst>
              <a:ext uri="{FF2B5EF4-FFF2-40B4-BE49-F238E27FC236}">
                <a16:creationId xmlns:a16="http://schemas.microsoft.com/office/drawing/2014/main" id="{7D293398-91D5-2B97-3EA6-7705CD1BF4EE}"/>
              </a:ext>
            </a:extLst>
          </p:cNvPr>
          <p:cNvPicPr>
            <a:picLocks noChangeAspect="1"/>
          </p:cNvPicPr>
          <p:nvPr/>
        </p:nvPicPr>
        <p:blipFill>
          <a:blip r:embed="rId5"/>
          <a:stretch>
            <a:fillRect/>
          </a:stretch>
        </p:blipFill>
        <p:spPr>
          <a:xfrm>
            <a:off x="8158890" y="1522224"/>
            <a:ext cx="2562727" cy="3537771"/>
          </a:xfrm>
          <a:prstGeom prst="rect">
            <a:avLst/>
          </a:prstGeom>
          <a:ln w="28575">
            <a:solidFill>
              <a:schemeClr val="bg1"/>
            </a:solidFill>
          </a:ln>
          <a:effectLst>
            <a:outerShdw blurRad="177800" dir="5400000" algn="ctr" rotWithShape="0">
              <a:srgbClr val="000000"/>
            </a:outerShdw>
          </a:effectLst>
        </p:spPr>
      </p:pic>
    </p:spTree>
    <p:extLst>
      <p:ext uri="{BB962C8B-B14F-4D97-AF65-F5344CB8AC3E}">
        <p14:creationId xmlns:p14="http://schemas.microsoft.com/office/powerpoint/2010/main" val="398602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1000"/>
                                        <p:tgtEl>
                                          <p:spTgt spid="10"/>
                                        </p:tgtEl>
                                      </p:cBhvr>
                                    </p:animEffect>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14"/>
                                        </p:tgtEl>
                                        <p:attrNameLst>
                                          <p:attrName>style.color</p:attrName>
                                        </p:attrNameLst>
                                      </p:cBhvr>
                                      <p:to>
                                        <p:clrVal>
                                          <a:srgbClr val="000000"/>
                                        </p:clrVal>
                                      </p:to>
                                    </p:set>
                                    <p:set>
                                      <p:cBhvr>
                                        <p:cTn id="18" dur="500" fill="hold"/>
                                        <p:tgtEl>
                                          <p:spTgt spid="14"/>
                                        </p:tgtEl>
                                        <p:attrNameLst>
                                          <p:attrName>fillcolor</p:attrName>
                                        </p:attrNameLst>
                                      </p:cBhvr>
                                      <p:to>
                                        <p:clrVal>
                                          <a:srgbClr val="000000"/>
                                        </p:clrVal>
                                      </p:to>
                                    </p:set>
                                    <p:set>
                                      <p:cBhvr>
                                        <p:cTn id="1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2" y="306547"/>
            <a:ext cx="8247253" cy="584775"/>
          </a:xfrm>
          <a:prstGeom prst="rect">
            <a:avLst/>
          </a:prstGeom>
          <a:noFill/>
        </p:spPr>
        <p:txBody>
          <a:bodyPr wrap="square" rtlCol="0">
            <a:spAutoFit/>
          </a:bodyPr>
          <a:lstStyle/>
          <a:p>
            <a:r>
              <a:rPr lang="en-IN" sz="3200" b="1" dirty="0">
                <a:solidFill>
                  <a:schemeClr val="bg1"/>
                </a:solidFill>
              </a:rPr>
              <a:t>DATA VISUALIZATION</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76391" y="1197870"/>
            <a:ext cx="9589412" cy="4541685"/>
          </a:xfrm>
          <a:prstGeom prst="roundRect">
            <a:avLst>
              <a:gd name="adj" fmla="val 3801"/>
            </a:avLst>
          </a:prstGeom>
          <a:solidFill>
            <a:schemeClr val="bg1">
              <a:alpha val="60000"/>
            </a:schemeClr>
          </a:solidFill>
          <a:ln w="571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Rectangle: Rounded Corners 2">
            <a:extLst>
              <a:ext uri="{FF2B5EF4-FFF2-40B4-BE49-F238E27FC236}">
                <a16:creationId xmlns:a16="http://schemas.microsoft.com/office/drawing/2014/main" id="{A8B1078A-CACF-9D39-518A-168AD6AC6021}"/>
              </a:ext>
            </a:extLst>
          </p:cNvPr>
          <p:cNvSpPr/>
          <p:nvPr/>
        </p:nvSpPr>
        <p:spPr>
          <a:xfrm>
            <a:off x="1810172" y="941757"/>
            <a:ext cx="4703951" cy="544010"/>
          </a:xfrm>
          <a:prstGeom prst="roundRect">
            <a:avLst>
              <a:gd name="adj" fmla="val 40071"/>
            </a:avLst>
          </a:prstGeom>
          <a:gradFill>
            <a:gsLst>
              <a:gs pos="0">
                <a:srgbClr val="002060"/>
              </a:gs>
              <a:gs pos="100000">
                <a:schemeClr val="bg2">
                  <a:lumMod val="75000"/>
                </a:schemeClr>
              </a:gs>
            </a:gsLst>
            <a:lin ang="16200000" scaled="0"/>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Top !0 Industries with highest Investments</a:t>
            </a:r>
          </a:p>
        </p:txBody>
      </p:sp>
      <p:sp>
        <p:nvSpPr>
          <p:cNvPr id="14" name="TextBox 13">
            <a:extLst>
              <a:ext uri="{FF2B5EF4-FFF2-40B4-BE49-F238E27FC236}">
                <a16:creationId xmlns:a16="http://schemas.microsoft.com/office/drawing/2014/main" id="{37F7CD92-36E1-BF1D-F03E-60D59689DB98}"/>
              </a:ext>
            </a:extLst>
          </p:cNvPr>
          <p:cNvSpPr txBox="1"/>
          <p:nvPr/>
        </p:nvSpPr>
        <p:spPr>
          <a:xfrm>
            <a:off x="3243953" y="1769238"/>
            <a:ext cx="4382658"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alpha val="0"/>
                  </a:schemeClr>
                </a:solidFill>
              </a:rPr>
              <a:t>The highest invested industry was the Fintech industry, with approximately 900 Billion dollars being invested in them.</a:t>
            </a:r>
          </a:p>
          <a:p>
            <a:pPr marL="285750" indent="-285750">
              <a:buFont typeface="Arial" panose="020B0604020202020204" pitchFamily="34" charset="0"/>
              <a:buChar char="•"/>
            </a:pPr>
            <a:endParaRPr lang="en-IN" dirty="0">
              <a:solidFill>
                <a:schemeClr val="tx1">
                  <a:alpha val="0"/>
                </a:schemeClr>
              </a:solidFill>
            </a:endParaRPr>
          </a:p>
          <a:p>
            <a:pPr marL="285750" indent="-285750">
              <a:buFont typeface="Arial" panose="020B0604020202020204" pitchFamily="34" charset="0"/>
              <a:buChar char="•"/>
            </a:pPr>
            <a:r>
              <a:rPr lang="en-IN" dirty="0">
                <a:solidFill>
                  <a:schemeClr val="tx1">
                    <a:alpha val="0"/>
                  </a:schemeClr>
                </a:solidFill>
              </a:rPr>
              <a:t>Internet and software industry comes second with about 666 Billion dollars. </a:t>
            </a:r>
          </a:p>
          <a:p>
            <a:pPr marL="285750" indent="-285750">
              <a:buFont typeface="Arial" panose="020B0604020202020204" pitchFamily="34" charset="0"/>
              <a:buChar char="•"/>
            </a:pPr>
            <a:endParaRPr lang="en-IN" dirty="0">
              <a:solidFill>
                <a:schemeClr val="tx1">
                  <a:alpha val="0"/>
                </a:schemeClr>
              </a:solidFill>
            </a:endParaRPr>
          </a:p>
          <a:p>
            <a:pPr marL="285750" indent="-285750">
              <a:buFont typeface="Arial" panose="020B0604020202020204" pitchFamily="34" charset="0"/>
              <a:buChar char="•"/>
            </a:pPr>
            <a:r>
              <a:rPr lang="en-IN" dirty="0">
                <a:solidFill>
                  <a:schemeClr val="tx1">
                    <a:alpha val="0"/>
                  </a:schemeClr>
                </a:solidFill>
              </a:rPr>
              <a:t>The most least invested industry is the travel industry. </a:t>
            </a:r>
          </a:p>
          <a:p>
            <a:pPr marL="285750" indent="-285750">
              <a:buFont typeface="Arial" panose="020B0604020202020204" pitchFamily="34" charset="0"/>
              <a:buChar char="•"/>
            </a:pPr>
            <a:endParaRPr lang="en-IN" dirty="0">
              <a:solidFill>
                <a:schemeClr val="tx1">
                  <a:alpha val="0"/>
                </a:schemeClr>
              </a:solidFill>
            </a:endParaRPr>
          </a:p>
          <a:p>
            <a:pPr marL="285750" indent="-285750">
              <a:buFont typeface="Arial" panose="020B0604020202020204" pitchFamily="34" charset="0"/>
              <a:buChar char="•"/>
            </a:pPr>
            <a:r>
              <a:rPr lang="en-IN" dirty="0">
                <a:solidFill>
                  <a:schemeClr val="tx1">
                    <a:alpha val="0"/>
                  </a:schemeClr>
                </a:solidFill>
              </a:rPr>
              <a:t>Although Artificial intelligence is one of the emerging technologies, they were one of the most invested fields in the world</a:t>
            </a:r>
          </a:p>
        </p:txBody>
      </p:sp>
      <p:pic>
        <p:nvPicPr>
          <p:cNvPr id="15" name="Picture 14">
            <a:extLst>
              <a:ext uri="{FF2B5EF4-FFF2-40B4-BE49-F238E27FC236}">
                <a16:creationId xmlns:a16="http://schemas.microsoft.com/office/drawing/2014/main" id="{3C9783EC-F2A6-24F4-17CB-60E8C3417068}"/>
              </a:ext>
            </a:extLst>
          </p:cNvPr>
          <p:cNvPicPr>
            <a:picLocks noChangeAspect="1"/>
          </p:cNvPicPr>
          <p:nvPr/>
        </p:nvPicPr>
        <p:blipFill>
          <a:blip r:embed="rId4"/>
          <a:stretch>
            <a:fillRect/>
          </a:stretch>
        </p:blipFill>
        <p:spPr>
          <a:xfrm>
            <a:off x="265041" y="1741881"/>
            <a:ext cx="2877312" cy="3777292"/>
          </a:xfrm>
          <a:prstGeom prst="rect">
            <a:avLst/>
          </a:prstGeom>
          <a:ln w="28575">
            <a:solidFill>
              <a:schemeClr val="bg1"/>
            </a:solidFill>
          </a:ln>
          <a:effectLst>
            <a:outerShdw blurRad="190500" dir="5400000" algn="ctr" rotWithShape="0">
              <a:srgbClr val="000000"/>
            </a:outerShdw>
          </a:effectLst>
        </p:spPr>
      </p:pic>
      <p:pic>
        <p:nvPicPr>
          <p:cNvPr id="17" name="Picture 16">
            <a:extLst>
              <a:ext uri="{FF2B5EF4-FFF2-40B4-BE49-F238E27FC236}">
                <a16:creationId xmlns:a16="http://schemas.microsoft.com/office/drawing/2014/main" id="{6EA7A078-D7B8-D0A1-5D07-D39550BD625D}"/>
              </a:ext>
            </a:extLst>
          </p:cNvPr>
          <p:cNvPicPr>
            <a:picLocks noChangeAspect="1"/>
          </p:cNvPicPr>
          <p:nvPr/>
        </p:nvPicPr>
        <p:blipFill>
          <a:blip r:embed="rId5"/>
          <a:stretch>
            <a:fillRect/>
          </a:stretch>
        </p:blipFill>
        <p:spPr>
          <a:xfrm>
            <a:off x="7728211" y="1741881"/>
            <a:ext cx="4185178" cy="4173134"/>
          </a:xfrm>
          <a:prstGeom prst="rect">
            <a:avLst/>
          </a:prstGeom>
          <a:ln w="28575">
            <a:solidFill>
              <a:schemeClr val="bg1"/>
            </a:solidFill>
          </a:ln>
          <a:effectLst>
            <a:outerShdw blurRad="190500" dir="5400000" algn="ctr" rotWithShape="0">
              <a:srgbClr val="000000"/>
            </a:outerShdw>
          </a:effectLst>
        </p:spPr>
      </p:pic>
    </p:spTree>
    <p:extLst>
      <p:ext uri="{BB962C8B-B14F-4D97-AF65-F5344CB8AC3E}">
        <p14:creationId xmlns:p14="http://schemas.microsoft.com/office/powerpoint/2010/main" val="2149401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par>
                          <p:cTn id="8" fill="hold">
                            <p:stCondLst>
                              <p:cond delay="1000"/>
                            </p:stCondLst>
                            <p:childTnLst>
                              <p:par>
                                <p:cTn id="9" presetID="16" presetClass="emph" presetSubtype="0" fill="hold" grpId="0" nodeType="afterEffect">
                                  <p:stCondLst>
                                    <p:cond delay="0"/>
                                  </p:stCondLst>
                                  <p:iterate type="lt">
                                    <p:tmPct val="4000"/>
                                  </p:iterate>
                                  <p:childTnLst>
                                    <p:set>
                                      <p:cBhvr override="childStyle">
                                        <p:cTn id="10" dur="500" fill="hold"/>
                                        <p:tgtEl>
                                          <p:spTgt spid="14"/>
                                        </p:tgtEl>
                                        <p:attrNameLst>
                                          <p:attrName>style.color</p:attrName>
                                        </p:attrNameLst>
                                      </p:cBhvr>
                                      <p:to>
                                        <p:clrVal>
                                          <a:srgbClr val="000000"/>
                                        </p:clrVal>
                                      </p:to>
                                    </p:set>
                                    <p:set>
                                      <p:cBhvr>
                                        <p:cTn id="11" dur="500" fill="hold"/>
                                        <p:tgtEl>
                                          <p:spTgt spid="14"/>
                                        </p:tgtEl>
                                        <p:attrNameLst>
                                          <p:attrName>fillcolor</p:attrName>
                                        </p:attrNameLst>
                                      </p:cBhvr>
                                      <p:to>
                                        <p:clrVal>
                                          <a:srgbClr val="000000"/>
                                        </p:clrVal>
                                      </p:to>
                                    </p:set>
                                    <p:set>
                                      <p:cBhvr>
                                        <p:cTn id="12" dur="500" fill="hold"/>
                                        <p:tgtEl>
                                          <p:spTgt spid="14"/>
                                        </p:tgtEl>
                                        <p:attrNameLst>
                                          <p:attrName>fill.type</p:attrName>
                                        </p:attrNameLst>
                                      </p:cBhvr>
                                      <p:to>
                                        <p:strVal val="solid"/>
                                      </p:to>
                                    </p:se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10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&gt;</a:t>
            </a:r>
          </a:p>
        </p:txBody>
      </p:sp>
      <p:sp>
        <p:nvSpPr>
          <p:cNvPr id="4" name="TextBox 3">
            <a:extLst>
              <a:ext uri="{FF2B5EF4-FFF2-40B4-BE49-F238E27FC236}">
                <a16:creationId xmlns:a16="http://schemas.microsoft.com/office/drawing/2014/main" id="{F1BB34BB-5AE4-302F-CA2B-F1C6250F746C}"/>
              </a:ext>
            </a:extLst>
          </p:cNvPr>
          <p:cNvSpPr txBox="1"/>
          <p:nvPr/>
        </p:nvSpPr>
        <p:spPr>
          <a:xfrm>
            <a:off x="3592299" y="68005"/>
            <a:ext cx="2503701" cy="307777"/>
          </a:xfrm>
          <a:prstGeom prst="rect">
            <a:avLst/>
          </a:prstGeom>
          <a:noFill/>
        </p:spPr>
        <p:txBody>
          <a:bodyPr wrap="square" rtlCol="0">
            <a:spAutoFit/>
          </a:bodyPr>
          <a:lstStyle/>
          <a:p>
            <a:r>
              <a:rPr lang="en-IN" sz="1400" b="1" dirty="0">
                <a:solidFill>
                  <a:schemeClr val="bg1"/>
                </a:solidFill>
              </a:rPr>
              <a:t>TOOLS AND TECHNIQUES</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2" y="306547"/>
            <a:ext cx="8247253" cy="584775"/>
          </a:xfrm>
          <a:prstGeom prst="rect">
            <a:avLst/>
          </a:prstGeom>
          <a:noFill/>
        </p:spPr>
        <p:txBody>
          <a:bodyPr wrap="square" rtlCol="0">
            <a:spAutoFit/>
          </a:bodyPr>
          <a:lstStyle/>
          <a:p>
            <a:r>
              <a:rPr lang="en-IN" sz="3200" b="1" dirty="0">
                <a:solidFill>
                  <a:schemeClr val="bg1"/>
                </a:solidFill>
              </a:rPr>
              <a:t>DATA VISUALIZATION</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376391" y="1197870"/>
            <a:ext cx="9589412" cy="4718373"/>
          </a:xfrm>
          <a:prstGeom prst="roundRect">
            <a:avLst>
              <a:gd name="adj" fmla="val 3801"/>
            </a:avLst>
          </a:prstGeom>
          <a:solidFill>
            <a:schemeClr val="bg1">
              <a:alpha val="60000"/>
            </a:schemeClr>
          </a:solidFill>
          <a:ln w="571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Rectangle: Rounded Corners 2">
            <a:extLst>
              <a:ext uri="{FF2B5EF4-FFF2-40B4-BE49-F238E27FC236}">
                <a16:creationId xmlns:a16="http://schemas.microsoft.com/office/drawing/2014/main" id="{A8B1078A-CACF-9D39-518A-168AD6AC6021}"/>
              </a:ext>
            </a:extLst>
          </p:cNvPr>
          <p:cNvSpPr/>
          <p:nvPr/>
        </p:nvSpPr>
        <p:spPr>
          <a:xfrm>
            <a:off x="1810172" y="941757"/>
            <a:ext cx="4703951" cy="544010"/>
          </a:xfrm>
          <a:prstGeom prst="roundRect">
            <a:avLst>
              <a:gd name="adj" fmla="val 40071"/>
            </a:avLst>
          </a:prstGeom>
          <a:gradFill>
            <a:gsLst>
              <a:gs pos="0">
                <a:srgbClr val="002060"/>
              </a:gs>
              <a:gs pos="100000">
                <a:schemeClr val="bg2">
                  <a:lumMod val="75000"/>
                </a:schemeClr>
              </a:gs>
            </a:gsLst>
            <a:lin ang="16200000" scaled="0"/>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Top !0 investors with highest Investments</a:t>
            </a:r>
          </a:p>
        </p:txBody>
      </p:sp>
      <p:sp>
        <p:nvSpPr>
          <p:cNvPr id="14" name="TextBox 13">
            <a:extLst>
              <a:ext uri="{FF2B5EF4-FFF2-40B4-BE49-F238E27FC236}">
                <a16:creationId xmlns:a16="http://schemas.microsoft.com/office/drawing/2014/main" id="{37F7CD92-36E1-BF1D-F03E-60D59689DB98}"/>
              </a:ext>
            </a:extLst>
          </p:cNvPr>
          <p:cNvSpPr txBox="1"/>
          <p:nvPr/>
        </p:nvSpPr>
        <p:spPr>
          <a:xfrm>
            <a:off x="3614696" y="1613723"/>
            <a:ext cx="4382658" cy="397031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alpha val="0"/>
                  </a:schemeClr>
                </a:solidFill>
              </a:rPr>
              <a:t>I created an empty set, ran two nested loops to count and populate the dictionary with the investors and their counts. </a:t>
            </a:r>
          </a:p>
          <a:p>
            <a:pPr marL="285750" indent="-285750">
              <a:buFont typeface="Arial" panose="020B0604020202020204" pitchFamily="34" charset="0"/>
              <a:buChar char="•"/>
            </a:pPr>
            <a:endParaRPr lang="en-IN" dirty="0">
              <a:solidFill>
                <a:schemeClr val="tx1">
                  <a:alpha val="0"/>
                </a:schemeClr>
              </a:solidFill>
            </a:endParaRPr>
          </a:p>
          <a:p>
            <a:pPr marL="285750" indent="-285750">
              <a:buFont typeface="Arial" panose="020B0604020202020204" pitchFamily="34" charset="0"/>
              <a:buChar char="•"/>
            </a:pPr>
            <a:r>
              <a:rPr lang="en-IN" dirty="0">
                <a:solidFill>
                  <a:schemeClr val="tx1">
                    <a:alpha val="0"/>
                  </a:schemeClr>
                </a:solidFill>
              </a:rPr>
              <a:t>We can see that Sequoia Capital is the leading investor investing for about 130 unique companies in the world.</a:t>
            </a:r>
          </a:p>
          <a:p>
            <a:pPr marL="285750" indent="-285750">
              <a:buFont typeface="Arial" panose="020B0604020202020204" pitchFamily="34" charset="0"/>
              <a:buChar char="•"/>
            </a:pPr>
            <a:endParaRPr lang="en-IN" dirty="0">
              <a:solidFill>
                <a:schemeClr val="tx1">
                  <a:alpha val="0"/>
                </a:schemeClr>
              </a:solidFill>
            </a:endParaRPr>
          </a:p>
          <a:p>
            <a:pPr marL="285750" indent="-285750">
              <a:buFont typeface="Arial" panose="020B0604020202020204" pitchFamily="34" charset="0"/>
              <a:buChar char="•"/>
            </a:pPr>
            <a:r>
              <a:rPr lang="en-IN" dirty="0">
                <a:solidFill>
                  <a:schemeClr val="tx1">
                    <a:alpha val="0"/>
                  </a:schemeClr>
                </a:solidFill>
              </a:rPr>
              <a:t>All the investors and their respective investments are listed separately in the project notebook and also in a separate excel file. </a:t>
            </a:r>
          </a:p>
          <a:p>
            <a:pPr marL="285750" indent="-285750">
              <a:buFont typeface="Arial" panose="020B0604020202020204" pitchFamily="34" charset="0"/>
              <a:buChar char="•"/>
            </a:pPr>
            <a:endParaRPr lang="en-IN" dirty="0">
              <a:solidFill>
                <a:schemeClr val="tx1">
                  <a:alpha val="0"/>
                </a:schemeClr>
              </a:solidFill>
            </a:endParaRPr>
          </a:p>
        </p:txBody>
      </p:sp>
      <p:pic>
        <p:nvPicPr>
          <p:cNvPr id="7" name="Picture 6">
            <a:extLst>
              <a:ext uri="{FF2B5EF4-FFF2-40B4-BE49-F238E27FC236}">
                <a16:creationId xmlns:a16="http://schemas.microsoft.com/office/drawing/2014/main" id="{76914CDB-E48C-1F47-26FB-35277D7F6274}"/>
              </a:ext>
            </a:extLst>
          </p:cNvPr>
          <p:cNvPicPr>
            <a:picLocks noChangeAspect="1"/>
          </p:cNvPicPr>
          <p:nvPr/>
        </p:nvPicPr>
        <p:blipFill>
          <a:blip r:embed="rId4"/>
          <a:stretch>
            <a:fillRect/>
          </a:stretch>
        </p:blipFill>
        <p:spPr>
          <a:xfrm>
            <a:off x="7997354" y="1973447"/>
            <a:ext cx="3703014" cy="3468578"/>
          </a:xfrm>
          <a:prstGeom prst="rect">
            <a:avLst/>
          </a:prstGeom>
          <a:ln w="28575">
            <a:solidFill>
              <a:schemeClr val="bg1"/>
            </a:solidFill>
          </a:ln>
          <a:effectLst>
            <a:outerShdw blurRad="190500" dir="5400000" algn="ctr" rotWithShape="0">
              <a:srgbClr val="000000"/>
            </a:outerShdw>
          </a:effectLst>
        </p:spPr>
      </p:pic>
      <p:pic>
        <p:nvPicPr>
          <p:cNvPr id="10" name="Picture 9">
            <a:extLst>
              <a:ext uri="{FF2B5EF4-FFF2-40B4-BE49-F238E27FC236}">
                <a16:creationId xmlns:a16="http://schemas.microsoft.com/office/drawing/2014/main" id="{0211981F-E64B-918E-2159-203E65EF1FFC}"/>
              </a:ext>
            </a:extLst>
          </p:cNvPr>
          <p:cNvPicPr>
            <a:picLocks noChangeAspect="1"/>
          </p:cNvPicPr>
          <p:nvPr/>
        </p:nvPicPr>
        <p:blipFill>
          <a:blip r:embed="rId5"/>
          <a:stretch>
            <a:fillRect/>
          </a:stretch>
        </p:blipFill>
        <p:spPr>
          <a:xfrm>
            <a:off x="193039" y="1884636"/>
            <a:ext cx="3338599" cy="3344840"/>
          </a:xfrm>
          <a:prstGeom prst="rect">
            <a:avLst/>
          </a:prstGeom>
          <a:ln w="28575">
            <a:solidFill>
              <a:schemeClr val="bg1"/>
            </a:solidFill>
          </a:ln>
          <a:effectLst>
            <a:outerShdw blurRad="190500" dir="5400000" algn="ctr" rotWithShape="0">
              <a:srgbClr val="000000"/>
            </a:outerShdw>
          </a:effectLst>
        </p:spPr>
      </p:pic>
      <p:sp>
        <p:nvSpPr>
          <p:cNvPr id="2" name="TextBox 1">
            <a:extLst>
              <a:ext uri="{FF2B5EF4-FFF2-40B4-BE49-F238E27FC236}">
                <a16:creationId xmlns:a16="http://schemas.microsoft.com/office/drawing/2014/main" id="{2D3E3777-8D8E-FE37-E69A-4F403438685C}"/>
              </a:ext>
            </a:extLst>
          </p:cNvPr>
          <p:cNvSpPr txBox="1"/>
          <p:nvPr/>
        </p:nvSpPr>
        <p:spPr>
          <a:xfrm>
            <a:off x="1553041" y="5520979"/>
            <a:ext cx="7236112" cy="523220"/>
          </a:xfrm>
          <a:prstGeom prst="rect">
            <a:avLst/>
          </a:prstGeom>
          <a:noFill/>
        </p:spPr>
        <p:txBody>
          <a:bodyPr wrap="square" rtlCol="0">
            <a:spAutoFit/>
          </a:bodyPr>
          <a:lstStyle/>
          <a:p>
            <a:r>
              <a:rPr lang="en-IN" sz="1400" dirty="0"/>
              <a:t>*Note that “Sequoia Capital” and “Sequoia capital China” are separate companies since Nov 2023</a:t>
            </a:r>
          </a:p>
          <a:p>
            <a:pPr marL="285750" indent="-285750">
              <a:buFont typeface="Arial" panose="020B0604020202020204" pitchFamily="34" charset="0"/>
              <a:buChar char="•"/>
            </a:pPr>
            <a:endParaRPr lang="en-IN" sz="1400" dirty="0"/>
          </a:p>
        </p:txBody>
      </p:sp>
    </p:spTree>
    <p:extLst>
      <p:ext uri="{BB962C8B-B14F-4D97-AF65-F5344CB8AC3E}">
        <p14:creationId xmlns:p14="http://schemas.microsoft.com/office/powerpoint/2010/main" val="99019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1000"/>
                                        <p:tgtEl>
                                          <p:spTgt spid="10"/>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1000"/>
                                        <p:tgtEl>
                                          <p:spTgt spid="7"/>
                                        </p:tgtEl>
                                      </p:cBhvr>
                                    </p:animEffect>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14"/>
                                        </p:tgtEl>
                                        <p:attrNameLst>
                                          <p:attrName>style.color</p:attrName>
                                        </p:attrNameLst>
                                      </p:cBhvr>
                                      <p:to>
                                        <p:clrVal>
                                          <a:srgbClr val="000000"/>
                                        </p:clrVal>
                                      </p:to>
                                    </p:set>
                                    <p:set>
                                      <p:cBhvr>
                                        <p:cTn id="18" dur="500" fill="hold"/>
                                        <p:tgtEl>
                                          <p:spTgt spid="14"/>
                                        </p:tgtEl>
                                        <p:attrNameLst>
                                          <p:attrName>fillcolor</p:attrName>
                                        </p:attrNameLst>
                                      </p:cBhvr>
                                      <p:to>
                                        <p:clrVal>
                                          <a:srgbClr val="000000"/>
                                        </p:clrVal>
                                      </p:to>
                                    </p:set>
                                    <p:set>
                                      <p:cBhvr>
                                        <p:cTn id="19" dur="500" fill="hold"/>
                                        <p:tgtEl>
                                          <p:spTgt spid="14"/>
                                        </p:tgtEl>
                                        <p:attrNameLst>
                                          <p:attrName>fill.type</p:attrName>
                                        </p:attrNameLst>
                                      </p:cBhvr>
                                      <p:to>
                                        <p:strVal val="solid"/>
                                      </p:to>
                                    </p:set>
                                  </p:childTnLst>
                                </p:cTn>
                              </p:par>
                              <p:par>
                                <p:cTn id="20" presetID="10" presetClass="entr" presetSubtype="0"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426719" y="-1"/>
            <a:ext cx="12618719" cy="914401"/>
          </a:xfrm>
          <a:prstGeom prst="parallelogram">
            <a:avLst>
              <a:gd name="adj" fmla="val 0"/>
            </a:avLst>
          </a:prstGeom>
          <a:gradFill flip="none" rotWithShape="1">
            <a:gsLst>
              <a:gs pos="0">
                <a:srgbClr val="002060"/>
              </a:gs>
              <a:gs pos="100000">
                <a:schemeClr val="bg2">
                  <a:lumMod val="75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2. COMPANIES VALUATION ANALYSIS </a:t>
            </a:r>
          </a:p>
        </p:txBody>
      </p:sp>
      <p:sp>
        <p:nvSpPr>
          <p:cNvPr id="5" name="TextBox 4">
            <a:extLst>
              <a:ext uri="{FF2B5EF4-FFF2-40B4-BE49-F238E27FC236}">
                <a16:creationId xmlns:a16="http://schemas.microsoft.com/office/drawing/2014/main" id="{4CB9D923-7F1A-0B95-F3E2-011D94961C0E}"/>
              </a:ext>
            </a:extLst>
          </p:cNvPr>
          <p:cNvSpPr txBox="1"/>
          <p:nvPr/>
        </p:nvSpPr>
        <p:spPr>
          <a:xfrm>
            <a:off x="491633" y="306547"/>
            <a:ext cx="5497688" cy="584775"/>
          </a:xfrm>
          <a:prstGeom prst="rect">
            <a:avLst/>
          </a:prstGeom>
          <a:noFill/>
        </p:spPr>
        <p:txBody>
          <a:bodyPr wrap="square" rtlCol="0">
            <a:spAutoFit/>
          </a:bodyPr>
          <a:lstStyle/>
          <a:p>
            <a:r>
              <a:rPr lang="en-IN" sz="3200" b="1" dirty="0">
                <a:solidFill>
                  <a:schemeClr val="bg1"/>
                </a:solidFill>
              </a:rPr>
              <a:t>RESOURCES AND REFERENCES</a:t>
            </a:r>
          </a:p>
        </p:txBody>
      </p:sp>
      <p:sp>
        <p:nvSpPr>
          <p:cNvPr id="6" name="Rectangle: Rounded Corners 5">
            <a:extLst>
              <a:ext uri="{FF2B5EF4-FFF2-40B4-BE49-F238E27FC236}">
                <a16:creationId xmlns:a16="http://schemas.microsoft.com/office/drawing/2014/main" id="{C805041C-D164-2843-6DE7-E99D373212BE}"/>
              </a:ext>
            </a:extLst>
          </p:cNvPr>
          <p:cNvSpPr/>
          <p:nvPr/>
        </p:nvSpPr>
        <p:spPr>
          <a:xfrm>
            <a:off x="439655" y="1197870"/>
            <a:ext cx="11312689" cy="4718373"/>
          </a:xfrm>
          <a:prstGeom prst="roundRect">
            <a:avLst>
              <a:gd name="adj" fmla="val 3801"/>
            </a:avLst>
          </a:prstGeom>
          <a:solidFill>
            <a:schemeClr val="bg1">
              <a:alpha val="60000"/>
            </a:schemeClr>
          </a:solidFill>
          <a:ln w="571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4" name="TextBox 13">
            <a:extLst>
              <a:ext uri="{FF2B5EF4-FFF2-40B4-BE49-F238E27FC236}">
                <a16:creationId xmlns:a16="http://schemas.microsoft.com/office/drawing/2014/main" id="{37F7CD92-36E1-BF1D-F03E-60D59689DB98}"/>
              </a:ext>
            </a:extLst>
          </p:cNvPr>
          <p:cNvSpPr txBox="1"/>
          <p:nvPr/>
        </p:nvSpPr>
        <p:spPr>
          <a:xfrm>
            <a:off x="701040" y="1443841"/>
            <a:ext cx="10789920"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alpha val="0"/>
                  </a:schemeClr>
                </a:solidFill>
              </a:rPr>
              <a:t>All the code and the project is available in my </a:t>
            </a:r>
            <a:r>
              <a:rPr lang="en-IN" b="1" dirty="0" err="1">
                <a:solidFill>
                  <a:schemeClr val="tx1">
                    <a:alpha val="0"/>
                  </a:schemeClr>
                </a:solidFill>
              </a:rPr>
              <a:t>github</a:t>
            </a:r>
            <a:r>
              <a:rPr lang="en-IN" b="1" dirty="0">
                <a:solidFill>
                  <a:schemeClr val="tx1">
                    <a:alpha val="0"/>
                  </a:schemeClr>
                </a:solidFill>
              </a:rPr>
              <a:t> page. I will provide the link below. </a:t>
            </a:r>
          </a:p>
          <a:p>
            <a:pPr marL="285750" indent="-285750">
              <a:buFont typeface="Arial" panose="020B0604020202020204" pitchFamily="34" charset="0"/>
              <a:buChar char="•"/>
            </a:pPr>
            <a:endParaRPr lang="en-IN" b="1" dirty="0">
              <a:solidFill>
                <a:schemeClr val="tx1">
                  <a:alpha val="0"/>
                </a:schemeClr>
              </a:solidFill>
            </a:endParaRPr>
          </a:p>
          <a:p>
            <a:pPr marL="285750" indent="-285750">
              <a:buFont typeface="Arial" panose="020B0604020202020204" pitchFamily="34" charset="0"/>
              <a:buChar char="•"/>
            </a:pPr>
            <a:r>
              <a:rPr lang="en-IN" b="1" dirty="0">
                <a:solidFill>
                  <a:schemeClr val="tx1">
                    <a:alpha val="0"/>
                  </a:schemeClr>
                </a:solidFill>
              </a:rPr>
              <a:t>The repository contains the original table ‘</a:t>
            </a:r>
            <a:r>
              <a:rPr lang="sv-SE" b="1" dirty="0">
                <a:solidFill>
                  <a:schemeClr val="tx1">
                    <a:alpha val="0"/>
                  </a:schemeClr>
                </a:solidFill>
              </a:rPr>
              <a:t>unicorns till sep 2022.csv</a:t>
            </a:r>
            <a:r>
              <a:rPr lang="en-IN" b="1" dirty="0">
                <a:solidFill>
                  <a:schemeClr val="tx1">
                    <a:alpha val="0"/>
                  </a:schemeClr>
                </a:solidFill>
              </a:rPr>
              <a:t>’ along with the whole project file. I have also included the cleaned dataset in csv and excel formats for convenience. </a:t>
            </a:r>
          </a:p>
        </p:txBody>
      </p:sp>
      <p:sp>
        <p:nvSpPr>
          <p:cNvPr id="8" name="Rectangle: Rounded Corners 7">
            <a:extLst>
              <a:ext uri="{FF2B5EF4-FFF2-40B4-BE49-F238E27FC236}">
                <a16:creationId xmlns:a16="http://schemas.microsoft.com/office/drawing/2014/main" id="{C8B53ECB-6FD9-087E-2FB6-6CAAF1E765CA}"/>
              </a:ext>
            </a:extLst>
          </p:cNvPr>
          <p:cNvSpPr/>
          <p:nvPr/>
        </p:nvSpPr>
        <p:spPr>
          <a:xfrm>
            <a:off x="670269" y="4175888"/>
            <a:ext cx="10851463" cy="1484242"/>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b="1" dirty="0">
                <a:solidFill>
                  <a:schemeClr val="tx1"/>
                </a:solidFill>
              </a:rPr>
              <a:t>The Companies Valuation project </a:t>
            </a:r>
            <a:r>
              <a:rPr lang="en-IN" b="1" dirty="0" err="1">
                <a:solidFill>
                  <a:schemeClr val="tx1"/>
                </a:solidFill>
              </a:rPr>
              <a:t>github</a:t>
            </a:r>
            <a:r>
              <a:rPr lang="en-IN" b="1" dirty="0">
                <a:solidFill>
                  <a:schemeClr val="tx1"/>
                </a:solidFill>
              </a:rPr>
              <a:t> repository link:  </a:t>
            </a:r>
            <a:r>
              <a:rPr lang="en-US" b="1" dirty="0">
                <a:solidFill>
                  <a:schemeClr val="accent3">
                    <a:lumMod val="75000"/>
                  </a:schemeClr>
                </a:solidFill>
                <a:hlinkClick r:id="rId4">
                  <a:extLst>
                    <a:ext uri="{A12FA001-AC4F-418D-AE19-62706E023703}">
                      <ahyp:hlinkClr xmlns:ahyp="http://schemas.microsoft.com/office/drawing/2018/hyperlinkcolor" val="tx"/>
                    </a:ext>
                  </a:extLst>
                </a:hlinkClick>
              </a:rPr>
              <a:t>click here to view the repository</a:t>
            </a:r>
            <a:endParaRPr lang="en-IN" b="1" dirty="0">
              <a:solidFill>
                <a:schemeClr val="accent3">
                  <a:lumMod val="75000"/>
                </a:schemeClr>
              </a:solidFill>
            </a:endParaRPr>
          </a:p>
        </p:txBody>
      </p:sp>
      <p:sp>
        <p:nvSpPr>
          <p:cNvPr id="2" name="Parallelogram 1">
            <a:extLst>
              <a:ext uri="{FF2B5EF4-FFF2-40B4-BE49-F238E27FC236}">
                <a16:creationId xmlns:a16="http://schemas.microsoft.com/office/drawing/2014/main" id="{0E5C5805-8CBF-9F46-0C81-F68D5C4404BF}"/>
              </a:ext>
            </a:extLst>
          </p:cNvPr>
          <p:cNvSpPr/>
          <p:nvPr/>
        </p:nvSpPr>
        <p:spPr>
          <a:xfrm>
            <a:off x="-579120" y="-1623641"/>
            <a:ext cx="16295638" cy="1446300"/>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1. SUPERMART GROCERY SALES ANALYSIS</a:t>
            </a:r>
          </a:p>
        </p:txBody>
      </p:sp>
      <p:sp>
        <p:nvSpPr>
          <p:cNvPr id="3" name="Parallelogram 2">
            <a:extLst>
              <a:ext uri="{FF2B5EF4-FFF2-40B4-BE49-F238E27FC236}">
                <a16:creationId xmlns:a16="http://schemas.microsoft.com/office/drawing/2014/main" id="{B9498B80-8653-0126-601F-F029339B8C69}"/>
              </a:ext>
            </a:extLst>
          </p:cNvPr>
          <p:cNvSpPr/>
          <p:nvPr/>
        </p:nvSpPr>
        <p:spPr>
          <a:xfrm>
            <a:off x="-579119" y="7191848"/>
            <a:ext cx="16295638" cy="1446300"/>
          </a:xfrm>
          <a:prstGeom prst="parallelogram">
            <a:avLst>
              <a:gd name="adj" fmla="val 0"/>
            </a:avLst>
          </a:prstGeom>
          <a:gradFill flip="none" rotWithShape="1">
            <a:gsLst>
              <a:gs pos="0">
                <a:schemeClr val="accent6">
                  <a:lumMod val="50000"/>
                </a:schemeClr>
              </a:gs>
              <a:gs pos="100000">
                <a:srgbClr val="FF0000"/>
              </a:gs>
            </a:gsLst>
            <a:lin ang="10800000" scaled="1"/>
            <a:tileRect/>
          </a:gra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3. MOVIE RECOMMENDER SYSTEM</a:t>
            </a:r>
          </a:p>
        </p:txBody>
      </p:sp>
      <p:sp>
        <p:nvSpPr>
          <p:cNvPr id="7" name="TextBox 6">
            <a:extLst>
              <a:ext uri="{FF2B5EF4-FFF2-40B4-BE49-F238E27FC236}">
                <a16:creationId xmlns:a16="http://schemas.microsoft.com/office/drawing/2014/main" id="{B2615180-E587-10A4-C06C-9F963931326F}"/>
              </a:ext>
            </a:extLst>
          </p:cNvPr>
          <p:cNvSpPr txBox="1"/>
          <p:nvPr/>
        </p:nvSpPr>
        <p:spPr>
          <a:xfrm>
            <a:off x="355149" y="-2916303"/>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0" name="TextBox 9">
            <a:extLst>
              <a:ext uri="{FF2B5EF4-FFF2-40B4-BE49-F238E27FC236}">
                <a16:creationId xmlns:a16="http://schemas.microsoft.com/office/drawing/2014/main" id="{C3A0E54C-A29B-E9A9-A90D-46B3920D1233}"/>
              </a:ext>
            </a:extLst>
          </p:cNvPr>
          <p:cNvSpPr txBox="1"/>
          <p:nvPr/>
        </p:nvSpPr>
        <p:spPr>
          <a:xfrm>
            <a:off x="355149" y="-2269972"/>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Tree>
    <p:extLst>
      <p:ext uri="{BB962C8B-B14F-4D97-AF65-F5344CB8AC3E}">
        <p14:creationId xmlns:p14="http://schemas.microsoft.com/office/powerpoint/2010/main" val="182862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14"/>
                                        </p:tgtEl>
                                        <p:attrNameLst>
                                          <p:attrName>style.color</p:attrName>
                                        </p:attrNameLst>
                                      </p:cBhvr>
                                      <p:to>
                                        <p:clrVal>
                                          <a:srgbClr val="000000"/>
                                        </p:clrVal>
                                      </p:to>
                                    </p:set>
                                    <p:set>
                                      <p:cBhvr>
                                        <p:cTn id="18" dur="500" fill="hold"/>
                                        <p:tgtEl>
                                          <p:spTgt spid="14"/>
                                        </p:tgtEl>
                                        <p:attrNameLst>
                                          <p:attrName>fillcolor</p:attrName>
                                        </p:attrNameLst>
                                      </p:cBhvr>
                                      <p:to>
                                        <p:clrVal>
                                          <a:srgbClr val="000000"/>
                                        </p:clrVal>
                                      </p:to>
                                    </p:set>
                                    <p:set>
                                      <p:cBhvr>
                                        <p:cTn id="19" dur="500" fill="hold"/>
                                        <p:tgtEl>
                                          <p:spTgt spid="14"/>
                                        </p:tgtEl>
                                        <p:attrNameLst>
                                          <p:attrName>fill.type</p:attrName>
                                        </p:attrNameLst>
                                      </p:cBhvr>
                                      <p:to>
                                        <p:strVal val="solid"/>
                                      </p:to>
                                    </p:set>
                                  </p:childTnLst>
                                </p:cTn>
                              </p:par>
                              <p:par>
                                <p:cTn id="20" presetID="42" presetClass="entr" presetSubtype="0" fill="hold" grpId="0" nodeType="withEffect">
                                  <p:stCondLst>
                                    <p:cond delay="3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p:bldP spid="8"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BA22-79CA-952D-1B52-9571FED9D165}"/>
              </a:ext>
            </a:extLst>
          </p:cNvPr>
          <p:cNvSpPr txBox="1"/>
          <p:nvPr/>
        </p:nvSpPr>
        <p:spPr>
          <a:xfrm>
            <a:off x="-53866" y="-996981"/>
            <a:ext cx="12245866" cy="9074743"/>
          </a:xfrm>
          <a:prstGeom prst="rect">
            <a:avLst/>
          </a:prstGeom>
          <a:noFill/>
          <a:ln>
            <a:noFill/>
          </a:ln>
        </p:spPr>
        <p:txBody>
          <a:bodyPr wrap="square" rtlCol="0">
            <a:prstTxWarp prst="textWave2">
              <a:avLst>
                <a:gd name="adj1" fmla="val 5718"/>
                <a:gd name="adj2" fmla="val 54"/>
              </a:avLst>
            </a:prstTxWarp>
            <a:spAutoFit/>
          </a:bodyPr>
          <a:lstStyle/>
          <a:p>
            <a:r>
              <a:rPr lang="en-IN" dirty="0">
                <a:blipFill dpi="0" rotWithShape="1">
                  <a:blip r:embed="rId3">
                    <a:alphaModFix amt="60000"/>
                  </a:blip>
                  <a:srcRect/>
                  <a:stretch>
                    <a:fillRect/>
                  </a:stretch>
                </a:blipFill>
                <a:latin typeface="Arial Black" panose="020B0A04020102020204" pitchFamily="34" charset="0"/>
              </a:rPr>
              <a:t>-</a:t>
            </a:r>
          </a:p>
        </p:txBody>
      </p:sp>
      <p:sp>
        <p:nvSpPr>
          <p:cNvPr id="7" name="TextBox 6">
            <a:extLst>
              <a:ext uri="{FF2B5EF4-FFF2-40B4-BE49-F238E27FC236}">
                <a16:creationId xmlns:a16="http://schemas.microsoft.com/office/drawing/2014/main" id="{1E95E78D-721A-9854-F468-C006D25CA942}"/>
              </a:ext>
            </a:extLst>
          </p:cNvPr>
          <p:cNvSpPr txBox="1"/>
          <p:nvPr/>
        </p:nvSpPr>
        <p:spPr>
          <a:xfrm>
            <a:off x="355149" y="389371"/>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1" name="TextBox 10">
            <a:extLst>
              <a:ext uri="{FF2B5EF4-FFF2-40B4-BE49-F238E27FC236}">
                <a16:creationId xmlns:a16="http://schemas.microsoft.com/office/drawing/2014/main" id="{7825155D-1B33-117A-6681-37A5F03E2B71}"/>
              </a:ext>
            </a:extLst>
          </p:cNvPr>
          <p:cNvSpPr txBox="1"/>
          <p:nvPr/>
        </p:nvSpPr>
        <p:spPr>
          <a:xfrm>
            <a:off x="7977409" y="7431040"/>
            <a:ext cx="4071372" cy="738664"/>
          </a:xfrm>
          <a:prstGeom prst="rect">
            <a:avLst/>
          </a:prstGeom>
          <a:noFill/>
        </p:spPr>
        <p:txBody>
          <a:bodyPr wrap="none" rtlCol="0">
            <a:spAutoFit/>
          </a:bodyPr>
          <a:lstStyle/>
          <a:p>
            <a:pPr algn="r"/>
            <a:r>
              <a:rPr lang="en-IN" dirty="0">
                <a:solidFill>
                  <a:schemeClr val="bg1"/>
                </a:solidFill>
              </a:rPr>
              <a:t>Presented by -</a:t>
            </a:r>
          </a:p>
          <a:p>
            <a:pPr algn="r"/>
            <a:r>
              <a:rPr lang="en-IN" sz="2400" b="1" dirty="0">
                <a:solidFill>
                  <a:schemeClr val="bg1"/>
                </a:solidFill>
              </a:rPr>
              <a:t>K. SAKIR AHMED (UMIP21647)</a:t>
            </a:r>
          </a:p>
        </p:txBody>
      </p:sp>
      <p:sp>
        <p:nvSpPr>
          <p:cNvPr id="2" name="TextBox 1">
            <a:extLst>
              <a:ext uri="{FF2B5EF4-FFF2-40B4-BE49-F238E27FC236}">
                <a16:creationId xmlns:a16="http://schemas.microsoft.com/office/drawing/2014/main" id="{271E6871-106E-71CB-0AA2-7F9E75BA88B7}"/>
              </a:ext>
            </a:extLst>
          </p:cNvPr>
          <p:cNvSpPr txBox="1"/>
          <p:nvPr/>
        </p:nvSpPr>
        <p:spPr>
          <a:xfrm>
            <a:off x="355149" y="1035702"/>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6" name="Parallelogram 5">
            <a:extLst>
              <a:ext uri="{FF2B5EF4-FFF2-40B4-BE49-F238E27FC236}">
                <a16:creationId xmlns:a16="http://schemas.microsoft.com/office/drawing/2014/main" id="{6BE57740-92CE-8CFF-F623-D81A865F3DF9}"/>
              </a:ext>
            </a:extLst>
          </p:cNvPr>
          <p:cNvSpPr/>
          <p:nvPr/>
        </p:nvSpPr>
        <p:spPr>
          <a:xfrm>
            <a:off x="-472440" y="1738789"/>
            <a:ext cx="11292840" cy="1002283"/>
          </a:xfrm>
          <a:prstGeom prst="parallelogram">
            <a:avLst/>
          </a:prstGeom>
          <a:gradFill flip="none" rotWithShape="1">
            <a:gsLst>
              <a:gs pos="0">
                <a:schemeClr val="accent4">
                  <a:lumMod val="50000"/>
                </a:schemeClr>
              </a:gs>
              <a:gs pos="100000">
                <a:srgbClr val="92D050"/>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1. SUPERMART GROCERY SALES ANALYSIS</a:t>
            </a:r>
          </a:p>
        </p:txBody>
      </p:sp>
      <p:sp>
        <p:nvSpPr>
          <p:cNvPr id="9" name="Parallelogram 8">
            <a:extLst>
              <a:ext uri="{FF2B5EF4-FFF2-40B4-BE49-F238E27FC236}">
                <a16:creationId xmlns:a16="http://schemas.microsoft.com/office/drawing/2014/main" id="{011C8F4C-F794-CB61-CB46-624911463454}"/>
              </a:ext>
            </a:extLst>
          </p:cNvPr>
          <p:cNvSpPr/>
          <p:nvPr/>
        </p:nvSpPr>
        <p:spPr>
          <a:xfrm>
            <a:off x="-472440" y="3039250"/>
            <a:ext cx="11292840" cy="1002283"/>
          </a:xfrm>
          <a:prstGeom prst="parallelogram">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2. COMPANIES VALUATION ANALYSIS</a:t>
            </a:r>
          </a:p>
        </p:txBody>
      </p:sp>
      <p:sp>
        <p:nvSpPr>
          <p:cNvPr id="10" name="Parallelogram 9">
            <a:extLst>
              <a:ext uri="{FF2B5EF4-FFF2-40B4-BE49-F238E27FC236}">
                <a16:creationId xmlns:a16="http://schemas.microsoft.com/office/drawing/2014/main" id="{B0A9BA1C-F068-2F27-232D-4AE74DA94007}"/>
              </a:ext>
            </a:extLst>
          </p:cNvPr>
          <p:cNvSpPr/>
          <p:nvPr/>
        </p:nvSpPr>
        <p:spPr>
          <a:xfrm>
            <a:off x="-472440" y="4339711"/>
            <a:ext cx="11292840" cy="1002283"/>
          </a:xfrm>
          <a:prstGeom prst="parallelogram">
            <a:avLst/>
          </a:prstGeom>
          <a:gradFill flip="none" rotWithShape="1">
            <a:gsLst>
              <a:gs pos="0">
                <a:schemeClr val="accent6">
                  <a:lumMod val="50000"/>
                </a:schemeClr>
              </a:gs>
              <a:gs pos="100000">
                <a:srgbClr val="FF0000"/>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3. MOVIE RECOMMENDER SYSTEMS</a:t>
            </a:r>
          </a:p>
        </p:txBody>
      </p:sp>
      <p:sp>
        <p:nvSpPr>
          <p:cNvPr id="13" name="TextBox 12">
            <a:extLst>
              <a:ext uri="{FF2B5EF4-FFF2-40B4-BE49-F238E27FC236}">
                <a16:creationId xmlns:a16="http://schemas.microsoft.com/office/drawing/2014/main" id="{BD4191CC-9EED-21E5-6BFD-3EF2C915F9FE}"/>
              </a:ext>
            </a:extLst>
          </p:cNvPr>
          <p:cNvSpPr txBox="1"/>
          <p:nvPr/>
        </p:nvSpPr>
        <p:spPr>
          <a:xfrm>
            <a:off x="407471" y="5822298"/>
            <a:ext cx="7643246" cy="369332"/>
          </a:xfrm>
          <a:prstGeom prst="rect">
            <a:avLst/>
          </a:prstGeom>
          <a:noFill/>
        </p:spPr>
        <p:txBody>
          <a:bodyPr wrap="none" rtlCol="0">
            <a:spAutoFit/>
          </a:bodyPr>
          <a:lstStyle/>
          <a:p>
            <a:r>
              <a:rPr lang="en-IN" b="1" dirty="0"/>
              <a:t>Note: </a:t>
            </a:r>
            <a:r>
              <a:rPr lang="en-IN" dirty="0"/>
              <a:t>I had to submit three projects since I took the internship for two months. </a:t>
            </a:r>
          </a:p>
        </p:txBody>
      </p:sp>
    </p:spTree>
    <p:extLst>
      <p:ext uri="{BB962C8B-B14F-4D97-AF65-F5344CB8AC3E}">
        <p14:creationId xmlns:p14="http://schemas.microsoft.com/office/powerpoint/2010/main" val="382786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579120" y="2997098"/>
            <a:ext cx="11419656" cy="1013538"/>
          </a:xfrm>
          <a:prstGeom prst="parallelogram">
            <a:avLst>
              <a:gd name="adj" fmla="val 32171"/>
            </a:avLst>
          </a:prstGeom>
          <a:gradFill flip="none" rotWithShape="1">
            <a:gsLst>
              <a:gs pos="0">
                <a:srgbClr val="002060"/>
              </a:gs>
              <a:gs pos="100000">
                <a:schemeClr val="bg2">
                  <a:lumMod val="75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2. COMPANIES VALUATION ANALYSIS </a:t>
            </a:r>
          </a:p>
        </p:txBody>
      </p:sp>
      <p:sp>
        <p:nvSpPr>
          <p:cNvPr id="7" name="TextBox 6">
            <a:extLst>
              <a:ext uri="{FF2B5EF4-FFF2-40B4-BE49-F238E27FC236}">
                <a16:creationId xmlns:a16="http://schemas.microsoft.com/office/drawing/2014/main" id="{B2615180-E587-10A4-C06C-9F963931326F}"/>
              </a:ext>
            </a:extLst>
          </p:cNvPr>
          <p:cNvSpPr txBox="1"/>
          <p:nvPr/>
        </p:nvSpPr>
        <p:spPr>
          <a:xfrm>
            <a:off x="355149" y="272510"/>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0" name="TextBox 9">
            <a:extLst>
              <a:ext uri="{FF2B5EF4-FFF2-40B4-BE49-F238E27FC236}">
                <a16:creationId xmlns:a16="http://schemas.microsoft.com/office/drawing/2014/main" id="{C3A0E54C-A29B-E9A9-A90D-46B3920D1233}"/>
              </a:ext>
            </a:extLst>
          </p:cNvPr>
          <p:cNvSpPr txBox="1"/>
          <p:nvPr/>
        </p:nvSpPr>
        <p:spPr>
          <a:xfrm>
            <a:off x="355149" y="918841"/>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11" name="Parallelogram 10">
            <a:extLst>
              <a:ext uri="{FF2B5EF4-FFF2-40B4-BE49-F238E27FC236}">
                <a16:creationId xmlns:a16="http://schemas.microsoft.com/office/drawing/2014/main" id="{0853F373-88D1-EC40-03B6-741CF03239B3}"/>
              </a:ext>
            </a:extLst>
          </p:cNvPr>
          <p:cNvSpPr/>
          <p:nvPr/>
        </p:nvSpPr>
        <p:spPr>
          <a:xfrm>
            <a:off x="-579120" y="1682033"/>
            <a:ext cx="11419656" cy="1013538"/>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1. SUPERMART GROCERY SALES ANALYSIS</a:t>
            </a:r>
          </a:p>
        </p:txBody>
      </p:sp>
      <p:sp>
        <p:nvSpPr>
          <p:cNvPr id="12" name="Parallelogram 11">
            <a:extLst>
              <a:ext uri="{FF2B5EF4-FFF2-40B4-BE49-F238E27FC236}">
                <a16:creationId xmlns:a16="http://schemas.microsoft.com/office/drawing/2014/main" id="{6CB48B0C-9788-D489-B5CB-76A36B4240EE}"/>
              </a:ext>
            </a:extLst>
          </p:cNvPr>
          <p:cNvSpPr/>
          <p:nvPr/>
        </p:nvSpPr>
        <p:spPr>
          <a:xfrm>
            <a:off x="-579119" y="4312163"/>
            <a:ext cx="11419656" cy="1013538"/>
          </a:xfrm>
          <a:prstGeom prst="parallelogram">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3. MOVIE RECOMMENDER SYSTEM</a:t>
            </a:r>
          </a:p>
        </p:txBody>
      </p:sp>
    </p:spTree>
    <p:extLst>
      <p:ext uri="{BB962C8B-B14F-4D97-AF65-F5344CB8AC3E}">
        <p14:creationId xmlns:p14="http://schemas.microsoft.com/office/powerpoint/2010/main" val="802449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579120" y="-1568118"/>
            <a:ext cx="20151356" cy="1324277"/>
          </a:xfrm>
          <a:prstGeom prst="parallelogram">
            <a:avLst>
              <a:gd name="adj" fmla="val 32171"/>
            </a:avLst>
          </a:prstGeom>
          <a:gradFill flip="none" rotWithShape="1">
            <a:gsLst>
              <a:gs pos="0">
                <a:srgbClr val="002060"/>
              </a:gs>
              <a:gs pos="100000">
                <a:schemeClr val="bg2">
                  <a:lumMod val="75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2. COMPANIES VALUATION ANALYSIS </a:t>
            </a:r>
          </a:p>
        </p:txBody>
      </p:sp>
      <p:sp>
        <p:nvSpPr>
          <p:cNvPr id="7" name="TextBox 6">
            <a:extLst>
              <a:ext uri="{FF2B5EF4-FFF2-40B4-BE49-F238E27FC236}">
                <a16:creationId xmlns:a16="http://schemas.microsoft.com/office/drawing/2014/main" id="{B2615180-E587-10A4-C06C-9F963931326F}"/>
              </a:ext>
            </a:extLst>
          </p:cNvPr>
          <p:cNvSpPr txBox="1"/>
          <p:nvPr/>
        </p:nvSpPr>
        <p:spPr>
          <a:xfrm>
            <a:off x="355149" y="-4292705"/>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0" name="TextBox 9">
            <a:extLst>
              <a:ext uri="{FF2B5EF4-FFF2-40B4-BE49-F238E27FC236}">
                <a16:creationId xmlns:a16="http://schemas.microsoft.com/office/drawing/2014/main" id="{C3A0E54C-A29B-E9A9-A90D-46B3920D1233}"/>
              </a:ext>
            </a:extLst>
          </p:cNvPr>
          <p:cNvSpPr txBox="1"/>
          <p:nvPr/>
        </p:nvSpPr>
        <p:spPr>
          <a:xfrm>
            <a:off x="355149" y="-3646374"/>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11" name="Parallelogram 10">
            <a:extLst>
              <a:ext uri="{FF2B5EF4-FFF2-40B4-BE49-F238E27FC236}">
                <a16:creationId xmlns:a16="http://schemas.microsoft.com/office/drawing/2014/main" id="{0853F373-88D1-EC40-03B6-741CF03239B3}"/>
              </a:ext>
            </a:extLst>
          </p:cNvPr>
          <p:cNvSpPr/>
          <p:nvPr/>
        </p:nvSpPr>
        <p:spPr>
          <a:xfrm>
            <a:off x="-579120" y="-2883183"/>
            <a:ext cx="20151356" cy="1324277"/>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1. SUPERMART GROCERY SALES ANALYSIS</a:t>
            </a:r>
          </a:p>
        </p:txBody>
      </p:sp>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dirty="0"/>
              <a:t>3. MOVIE RECOMMENDER SYSTEM</a:t>
            </a:r>
          </a:p>
        </p:txBody>
      </p:sp>
      <p:sp>
        <p:nvSpPr>
          <p:cNvPr id="2" name="Rectangle: Rounded Corners 1">
            <a:extLst>
              <a:ext uri="{FF2B5EF4-FFF2-40B4-BE49-F238E27FC236}">
                <a16:creationId xmlns:a16="http://schemas.microsoft.com/office/drawing/2014/main" id="{EE0C8E2E-9C03-F439-6505-7D98BB7ACFE2}"/>
              </a:ext>
            </a:extLst>
          </p:cNvPr>
          <p:cNvSpPr/>
          <p:nvPr/>
        </p:nvSpPr>
        <p:spPr>
          <a:xfrm>
            <a:off x="480646" y="1182853"/>
            <a:ext cx="8686800" cy="5212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A8D4CEEA-8EC5-94E0-6624-71F9C62BBB5C}"/>
              </a:ext>
            </a:extLst>
          </p:cNvPr>
          <p:cNvSpPr txBox="1"/>
          <p:nvPr/>
        </p:nvSpPr>
        <p:spPr>
          <a:xfrm>
            <a:off x="671105" y="1372847"/>
            <a:ext cx="7431934" cy="4955203"/>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	The Movie recommender system recommends movies to the user based on their activity and their preferences. This project focuses on creating a movie recommender that uses the movie database to identify movies, and analyze the patterns in user’s rating preferences, to provide us with movies based on our choice.</a:t>
            </a:r>
          </a:p>
          <a:p>
            <a:endParaRPr lang="en-US" sz="12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These movie recommenders are greatly used in almost every streaming platform like Netflix, Amazon prime, Hotstar and so on. </a:t>
            </a:r>
          </a:p>
          <a:p>
            <a:pPr marL="342900" indent="-342900">
              <a:buFont typeface="Arial" panose="020B0604020202020204" pitchFamily="34" charset="0"/>
              <a:buChar char="•"/>
            </a:pPr>
            <a:endParaRPr lang="en-US" sz="12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And not only movies, every e-commerce platform, browsers and even hotel reservation services has these kind of recommenders to provide relatable and satisfactory results to the users</a:t>
            </a:r>
          </a:p>
          <a:p>
            <a:pPr marL="342900" indent="-342900">
              <a:buFont typeface="Arial" panose="020B0604020202020204" pitchFamily="34" charset="0"/>
              <a:buChar char="•"/>
            </a:pPr>
            <a:endParaRPr lang="en-US" sz="12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These Recommendation systems use complex statistical concepts and Machine Learning techniques for providing us with their results</a:t>
            </a:r>
          </a:p>
        </p:txBody>
      </p:sp>
      <p:pic>
        <p:nvPicPr>
          <p:cNvPr id="5" name="Picture 4">
            <a:extLst>
              <a:ext uri="{FF2B5EF4-FFF2-40B4-BE49-F238E27FC236}">
                <a16:creationId xmlns:a16="http://schemas.microsoft.com/office/drawing/2014/main" id="{F3D63870-8D12-D866-B6C7-5D3D82A4C09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43" b="89764" l="4603" r="95397">
                        <a14:foregroundMark x1="4603" y1="62598" x2="4603" y2="62598"/>
                        <a14:foregroundMark x1="95397" y1="64961" x2="95397" y2="64961"/>
                        <a14:foregroundMark x1="48954" y1="27953" x2="48954" y2="27953"/>
                      </a14:backgroundRemoval>
                    </a14:imgEffect>
                    <a14:imgEffect>
                      <a14:sharpenSoften amount="40000"/>
                    </a14:imgEffect>
                    <a14:imgEffect>
                      <a14:colorTemperature colorTemp="11500"/>
                    </a14:imgEffect>
                    <a14:imgEffect>
                      <a14:saturation sat="165000"/>
                    </a14:imgEffect>
                  </a14:imgLayer>
                </a14:imgProps>
              </a:ext>
              <a:ext uri="{28A0092B-C50C-407E-A947-70E740481C1C}">
                <a14:useLocalDpi xmlns:a14="http://schemas.microsoft.com/office/drawing/2010/main" val="0"/>
              </a:ext>
            </a:extLst>
          </a:blip>
          <a:stretch>
            <a:fillRect/>
          </a:stretch>
        </p:blipFill>
        <p:spPr>
          <a:xfrm>
            <a:off x="7820374" y="3409402"/>
            <a:ext cx="3866403" cy="4109064"/>
          </a:xfrm>
          <a:prstGeom prst="rect">
            <a:avLst/>
          </a:prstGeom>
          <a:noFill/>
          <a:effectLst/>
        </p:spPr>
      </p:pic>
      <p:pic>
        <p:nvPicPr>
          <p:cNvPr id="16" name="Picture 15">
            <a:extLst>
              <a:ext uri="{FF2B5EF4-FFF2-40B4-BE49-F238E27FC236}">
                <a16:creationId xmlns:a16="http://schemas.microsoft.com/office/drawing/2014/main" id="{614A40AE-4B5B-3A74-F8DF-4C8C1CC58F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127" b="95556" l="9916" r="89241">
                        <a14:foregroundMark x1="38186" y1="6349" x2="38186" y2="6349"/>
                        <a14:foregroundMark x1="63502" y1="4444" x2="63502" y2="4444"/>
                        <a14:foregroundMark x1="40084" y1="4444" x2="40084" y2="4444"/>
                        <a14:foregroundMark x1="63713" y1="93651" x2="63713" y2="93651"/>
                        <a14:foregroundMark x1="38186" y1="95556" x2="38186" y2="95556"/>
                      </a14:backgroundRemoval>
                    </a14:imgEffect>
                  </a14:imgLayer>
                </a14:imgProps>
              </a:ext>
              <a:ext uri="{28A0092B-C50C-407E-A947-70E740481C1C}">
                <a14:useLocalDpi xmlns:a14="http://schemas.microsoft.com/office/drawing/2010/main" val="0"/>
              </a:ext>
            </a:extLst>
          </a:blip>
          <a:stretch>
            <a:fillRect/>
          </a:stretch>
        </p:blipFill>
        <p:spPr>
          <a:xfrm>
            <a:off x="8857378" y="1394066"/>
            <a:ext cx="3511016" cy="2333271"/>
          </a:xfrm>
          <a:prstGeom prst="rect">
            <a:avLst/>
          </a:prstGeom>
          <a:effectLst>
            <a:outerShdw blurRad="165100" dir="6000000" sx="105000" sy="105000" algn="ctr" rotWithShape="0">
              <a:schemeClr val="tx1"/>
            </a:outerShdw>
            <a:reflection blurRad="457200" endPos="42000" dir="5400000" sy="-100000" algn="bl" rotWithShape="0"/>
          </a:effectLst>
          <a:scene3d>
            <a:camera prst="perspectiveHeroicExtremeLeftFacing"/>
            <a:lightRig rig="threePt" dir="t"/>
          </a:scene3d>
        </p:spPr>
      </p:pic>
    </p:spTree>
    <p:extLst>
      <p:ext uri="{BB962C8B-B14F-4D97-AF65-F5344CB8AC3E}">
        <p14:creationId xmlns:p14="http://schemas.microsoft.com/office/powerpoint/2010/main" val="1078263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16" presetClass="emph" presetSubtype="0" fill="hold" grpId="0" nodeType="withEffect">
                                  <p:stCondLst>
                                    <p:cond delay="0"/>
                                  </p:stCondLst>
                                  <p:iterate type="lt">
                                    <p:tmPct val="4000"/>
                                  </p:iterate>
                                  <p:childTnLst>
                                    <p:set>
                                      <p:cBhvr override="childStyle">
                                        <p:cTn id="17" dur="1000" fill="hold"/>
                                        <p:tgtEl>
                                          <p:spTgt spid="3"/>
                                        </p:tgtEl>
                                        <p:attrNameLst>
                                          <p:attrName>style.color</p:attrName>
                                        </p:attrNameLst>
                                      </p:cBhvr>
                                      <p:to>
                                        <p:clrVal>
                                          <a:srgbClr val="FFFFFF"/>
                                        </p:clrVal>
                                      </p:to>
                                    </p:set>
                                    <p:set>
                                      <p:cBhvr>
                                        <p:cTn id="18" dur="1000" fill="hold"/>
                                        <p:tgtEl>
                                          <p:spTgt spid="3"/>
                                        </p:tgtEl>
                                        <p:attrNameLst>
                                          <p:attrName>fillcolor</p:attrName>
                                        </p:attrNameLst>
                                      </p:cBhvr>
                                      <p:to>
                                        <p:clrVal>
                                          <a:srgbClr val="FFFFFF"/>
                                        </p:clrVal>
                                      </p:to>
                                    </p:set>
                                    <p:set>
                                      <p:cBhvr>
                                        <p:cTn id="19" dur="1000" fill="hold"/>
                                        <p:tgtEl>
                                          <p:spTgt spid="3"/>
                                        </p:tgtEl>
                                        <p:attrNameLst>
                                          <p:attrName>fill.type</p:attrName>
                                        </p:attrNameLst>
                                      </p:cBhvr>
                                      <p:to>
                                        <p:strVal val="solid"/>
                                      </p:to>
                                    </p:set>
                                  </p:childTnLst>
                                </p:cTn>
                              </p:par>
                              <p:par>
                                <p:cTn id="20" presetID="2" presetClass="entr" presetSubtype="2" fill="hold" nodeType="withEffect">
                                  <p:stCondLst>
                                    <p:cond delay="125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1+#ppt_w/2"/>
                                          </p:val>
                                        </p:tav>
                                        <p:tav tm="100000">
                                          <p:val>
                                            <p:strVal val="#ppt_x"/>
                                          </p:val>
                                        </p:tav>
                                      </p:tavLst>
                                    </p:anim>
                                    <p:anim calcmode="lin" valueType="num">
                                      <p:cBhvr additive="base">
                                        <p:cTn id="2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2" name="Rectangle: Rounded Corners 1">
            <a:extLst>
              <a:ext uri="{FF2B5EF4-FFF2-40B4-BE49-F238E27FC236}">
                <a16:creationId xmlns:a16="http://schemas.microsoft.com/office/drawing/2014/main" id="{EE0C8E2E-9C03-F439-6505-7D98BB7ACFE2}"/>
              </a:ext>
            </a:extLst>
          </p:cNvPr>
          <p:cNvSpPr/>
          <p:nvPr/>
        </p:nvSpPr>
        <p:spPr>
          <a:xfrm>
            <a:off x="575876" y="1182853"/>
            <a:ext cx="11040249" cy="5212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A8D4CEEA-8EC5-94E0-6624-71F9C62BBB5C}"/>
              </a:ext>
            </a:extLst>
          </p:cNvPr>
          <p:cNvSpPr txBox="1"/>
          <p:nvPr/>
        </p:nvSpPr>
        <p:spPr>
          <a:xfrm>
            <a:off x="944880" y="1372847"/>
            <a:ext cx="10302240" cy="5109091"/>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	The Movie Recommender system uses the </a:t>
            </a:r>
            <a:r>
              <a:rPr lang="en-US" sz="2000" b="1" dirty="0" err="1">
                <a:solidFill>
                  <a:schemeClr val="bg1">
                    <a:alpha val="0"/>
                  </a:schemeClr>
                </a:solidFill>
                <a:latin typeface="Calibri" panose="020F0502020204030204" pitchFamily="34" charset="0"/>
              </a:rPr>
              <a:t>MovieLens</a:t>
            </a:r>
            <a:r>
              <a:rPr lang="en-US" sz="2000" b="1" dirty="0">
                <a:solidFill>
                  <a:schemeClr val="bg1">
                    <a:alpha val="0"/>
                  </a:schemeClr>
                </a:solidFill>
                <a:latin typeface="Calibri" panose="020F0502020204030204" pitchFamily="34" charset="0"/>
              </a:rPr>
              <a:t> Dataset. The dataset created by the students of University of Minnesota. They provide datasets for research purposes and education. Initially, I thought of using the </a:t>
            </a:r>
            <a:r>
              <a:rPr lang="en-US" sz="2000" b="1" dirty="0" err="1">
                <a:solidFill>
                  <a:schemeClr val="bg1">
                    <a:alpha val="0"/>
                  </a:schemeClr>
                </a:solidFill>
                <a:latin typeface="Calibri" panose="020F0502020204030204" pitchFamily="34" charset="0"/>
              </a:rPr>
              <a:t>MovieLens</a:t>
            </a:r>
            <a:r>
              <a:rPr lang="en-US" sz="2000" b="1" dirty="0">
                <a:solidFill>
                  <a:schemeClr val="bg1">
                    <a:alpha val="0"/>
                  </a:schemeClr>
                </a:solidFill>
                <a:latin typeface="Calibri" panose="020F0502020204030204" pitchFamily="34" charset="0"/>
              </a:rPr>
              <a:t> 20M dataset. But it was too huge for my system to handle. So, I chose a smaller dataset to work</a:t>
            </a:r>
          </a:p>
          <a:p>
            <a:endParaRPr lang="en-US" sz="14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 had chosen to work with the educational dataset which contains movie information of about 9724 movies and their genres. </a:t>
            </a:r>
          </a:p>
          <a:p>
            <a:pPr marL="342900" indent="-342900">
              <a:buFont typeface="Arial" panose="020B0604020202020204" pitchFamily="34" charset="0"/>
              <a:buChar char="•"/>
            </a:pPr>
            <a:endParaRPr lang="en-US" sz="14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They also provide a ratings dataset which contains </a:t>
            </a:r>
            <a:r>
              <a:rPr lang="en-US" sz="2000" b="1" dirty="0" err="1">
                <a:solidFill>
                  <a:schemeClr val="bg1">
                    <a:alpha val="0"/>
                  </a:schemeClr>
                </a:solidFill>
                <a:latin typeface="Calibri" panose="020F0502020204030204" pitchFamily="34" charset="0"/>
              </a:rPr>
              <a:t>userId</a:t>
            </a:r>
            <a:r>
              <a:rPr lang="en-US" sz="2000" b="1" dirty="0">
                <a:solidFill>
                  <a:schemeClr val="bg1">
                    <a:alpha val="0"/>
                  </a:schemeClr>
                </a:solidFill>
                <a:latin typeface="Calibri" panose="020F0502020204030204" pitchFamily="34" charset="0"/>
              </a:rPr>
              <a:t>, </a:t>
            </a:r>
            <a:r>
              <a:rPr lang="en-US" sz="2000" b="1" dirty="0" err="1">
                <a:solidFill>
                  <a:schemeClr val="bg1">
                    <a:alpha val="0"/>
                  </a:schemeClr>
                </a:solidFill>
                <a:latin typeface="Calibri" panose="020F0502020204030204" pitchFamily="34" charset="0"/>
              </a:rPr>
              <a:t>movie_id</a:t>
            </a:r>
            <a:r>
              <a:rPr lang="en-US" sz="2000" b="1" dirty="0">
                <a:solidFill>
                  <a:schemeClr val="bg1">
                    <a:alpha val="0"/>
                  </a:schemeClr>
                </a:solidFill>
                <a:latin typeface="Calibri" panose="020F0502020204030204" pitchFamily="34" charset="0"/>
              </a:rPr>
              <a:t>, timestamp and the ratings of that movie given by that particular movie. The ratings dataset had about little more than 1,00,000 ratings in the movie set. </a:t>
            </a:r>
          </a:p>
          <a:p>
            <a:pPr marL="342900" indent="-342900">
              <a:buFont typeface="Arial" panose="020B0604020202020204" pitchFamily="34" charset="0"/>
              <a:buChar char="•"/>
            </a:pPr>
            <a:endParaRPr lang="en-US" sz="14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You can be assured that a given movie has </a:t>
            </a:r>
            <a:r>
              <a:rPr lang="en-US" sz="2000" b="1" dirty="0" err="1">
                <a:solidFill>
                  <a:schemeClr val="bg1">
                    <a:alpha val="0"/>
                  </a:schemeClr>
                </a:solidFill>
                <a:latin typeface="Calibri" panose="020F0502020204030204" pitchFamily="34" charset="0"/>
              </a:rPr>
              <a:t>atleast</a:t>
            </a:r>
            <a:r>
              <a:rPr lang="en-US" sz="2000" b="1" dirty="0">
                <a:solidFill>
                  <a:schemeClr val="bg1">
                    <a:alpha val="0"/>
                  </a:schemeClr>
                </a:solidFill>
                <a:latin typeface="Calibri" panose="020F0502020204030204" pitchFamily="34" charset="0"/>
              </a:rPr>
              <a:t> one rating in it. There are a total of 610 users in the ratings database. </a:t>
            </a:r>
          </a:p>
          <a:p>
            <a:pPr marL="342900" indent="-342900">
              <a:buFont typeface="Arial" panose="020B0604020202020204" pitchFamily="34" charset="0"/>
              <a:buChar char="•"/>
            </a:pPr>
            <a:endParaRPr lang="en-US" sz="14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In this project, I created a list of </a:t>
            </a:r>
            <a:r>
              <a:rPr lang="en-US" sz="2000" b="1" dirty="0" err="1">
                <a:solidFill>
                  <a:schemeClr val="bg1">
                    <a:alpha val="0"/>
                  </a:schemeClr>
                </a:solidFill>
                <a:latin typeface="Calibri" panose="020F0502020204030204" pitchFamily="34" charset="0"/>
              </a:rPr>
              <a:t>dataframes</a:t>
            </a:r>
            <a:r>
              <a:rPr lang="en-US" sz="2000" b="1" dirty="0">
                <a:solidFill>
                  <a:schemeClr val="bg1">
                    <a:alpha val="0"/>
                  </a:schemeClr>
                </a:solidFill>
                <a:latin typeface="Calibri" panose="020F0502020204030204" pitchFamily="34" charset="0"/>
              </a:rPr>
              <a:t> for different uses. It was a bit complex but, I did manage to do it. </a:t>
            </a:r>
          </a:p>
        </p:txBody>
      </p:sp>
      <p:pic>
        <p:nvPicPr>
          <p:cNvPr id="5" name="Picture 4">
            <a:extLst>
              <a:ext uri="{FF2B5EF4-FFF2-40B4-BE49-F238E27FC236}">
                <a16:creationId xmlns:a16="http://schemas.microsoft.com/office/drawing/2014/main" id="{F3D63870-8D12-D866-B6C7-5D3D82A4C09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43" b="89764" l="4603" r="95397">
                        <a14:foregroundMark x1="4603" y1="62598" x2="4603" y2="62598"/>
                        <a14:foregroundMark x1="95397" y1="64961" x2="95397" y2="64961"/>
                        <a14:foregroundMark x1="48954" y1="27953" x2="48954" y2="27953"/>
                      </a14:backgroundRemoval>
                    </a14:imgEffect>
                    <a14:imgEffect>
                      <a14:sharpenSoften amount="40000"/>
                    </a14:imgEffect>
                    <a14:imgEffect>
                      <a14:colorTemperature colorTemp="11500"/>
                    </a14:imgEffect>
                    <a14:imgEffect>
                      <a14:saturation sat="165000"/>
                    </a14:imgEffect>
                  </a14:imgLayer>
                </a14:imgProps>
              </a:ext>
              <a:ext uri="{28A0092B-C50C-407E-A947-70E740481C1C}">
                <a14:useLocalDpi xmlns:a14="http://schemas.microsoft.com/office/drawing/2010/main" val="0"/>
              </a:ext>
            </a:extLst>
          </a:blip>
          <a:stretch>
            <a:fillRect/>
          </a:stretch>
        </p:blipFill>
        <p:spPr>
          <a:xfrm>
            <a:off x="12480883" y="3430621"/>
            <a:ext cx="3866403" cy="4109064"/>
          </a:xfrm>
          <a:prstGeom prst="rect">
            <a:avLst/>
          </a:prstGeom>
          <a:noFill/>
          <a:effectLst/>
        </p:spPr>
      </p:pic>
      <p:pic>
        <p:nvPicPr>
          <p:cNvPr id="16" name="Picture 15">
            <a:extLst>
              <a:ext uri="{FF2B5EF4-FFF2-40B4-BE49-F238E27FC236}">
                <a16:creationId xmlns:a16="http://schemas.microsoft.com/office/drawing/2014/main" id="{614A40AE-4B5B-3A74-F8DF-4C8C1CC58F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127" b="95556" l="9916" r="89241">
                        <a14:foregroundMark x1="38186" y1="6349" x2="38186" y2="6349"/>
                        <a14:foregroundMark x1="63502" y1="4444" x2="63502" y2="4444"/>
                        <a14:foregroundMark x1="40084" y1="4444" x2="40084" y2="4444"/>
                        <a14:foregroundMark x1="63713" y1="93651" x2="63713" y2="93651"/>
                        <a14:foregroundMark x1="38186" y1="95556" x2="38186" y2="95556"/>
                      </a14:backgroundRemoval>
                    </a14:imgEffect>
                  </a14:imgLayer>
                </a14:imgProps>
              </a:ext>
              <a:ext uri="{28A0092B-C50C-407E-A947-70E740481C1C}">
                <a14:useLocalDpi xmlns:a14="http://schemas.microsoft.com/office/drawing/2010/main" val="0"/>
              </a:ext>
            </a:extLst>
          </a:blip>
          <a:stretch>
            <a:fillRect/>
          </a:stretch>
        </p:blipFill>
        <p:spPr>
          <a:xfrm>
            <a:off x="12480883" y="-1826502"/>
            <a:ext cx="3511016" cy="2333271"/>
          </a:xfrm>
          <a:prstGeom prst="rect">
            <a:avLst/>
          </a:prstGeom>
          <a:effectLst>
            <a:outerShdw blurRad="165100" dir="6000000" sx="105000" sy="105000" algn="ctr" rotWithShape="0">
              <a:schemeClr val="tx1"/>
            </a:outerShdw>
            <a:reflection blurRad="457200" endPos="42000" dir="5400000" sy="-100000" algn="bl" rotWithShape="0"/>
          </a:effectLst>
          <a:scene3d>
            <a:camera prst="perspectiveHeroicExtremeLeftFacing"/>
            <a:lightRig rig="threePt" dir="t"/>
          </a:scene3d>
        </p:spPr>
      </p:pic>
      <p:sp>
        <p:nvSpPr>
          <p:cNvPr id="6" name="TextBox 5">
            <a:extLst>
              <a:ext uri="{FF2B5EF4-FFF2-40B4-BE49-F238E27FC236}">
                <a16:creationId xmlns:a16="http://schemas.microsoft.com/office/drawing/2014/main" id="{8F678B66-B6C9-9AEB-E975-77329B2EADFC}"/>
              </a:ext>
            </a:extLst>
          </p:cNvPr>
          <p:cNvSpPr txBox="1"/>
          <p:nvPr/>
        </p:nvSpPr>
        <p:spPr>
          <a:xfrm>
            <a:off x="396239" y="329625"/>
            <a:ext cx="4002141" cy="584775"/>
          </a:xfrm>
          <a:prstGeom prst="rect">
            <a:avLst/>
          </a:prstGeom>
          <a:noFill/>
        </p:spPr>
        <p:txBody>
          <a:bodyPr wrap="square" rtlCol="0">
            <a:spAutoFit/>
          </a:bodyPr>
          <a:lstStyle/>
          <a:p>
            <a:r>
              <a:rPr lang="en-IN" sz="3200" b="1" dirty="0">
                <a:solidFill>
                  <a:schemeClr val="bg1"/>
                </a:solidFill>
              </a:rPr>
              <a:t>ABOUT THE DATASET</a:t>
            </a:r>
          </a:p>
        </p:txBody>
      </p:sp>
    </p:spTree>
    <p:extLst>
      <p:ext uri="{BB962C8B-B14F-4D97-AF65-F5344CB8AC3E}">
        <p14:creationId xmlns:p14="http://schemas.microsoft.com/office/powerpoint/2010/main" val="360745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1000" fill="hold"/>
                                        <p:tgtEl>
                                          <p:spTgt spid="3"/>
                                        </p:tgtEl>
                                        <p:attrNameLst>
                                          <p:attrName>style.color</p:attrName>
                                        </p:attrNameLst>
                                      </p:cBhvr>
                                      <p:to>
                                        <p:clrVal>
                                          <a:srgbClr val="FFFFFF"/>
                                        </p:clrVal>
                                      </p:to>
                                    </p:set>
                                    <p:set>
                                      <p:cBhvr>
                                        <p:cTn id="18" dur="1000" fill="hold"/>
                                        <p:tgtEl>
                                          <p:spTgt spid="3"/>
                                        </p:tgtEl>
                                        <p:attrNameLst>
                                          <p:attrName>fillcolor</p:attrName>
                                        </p:attrNameLst>
                                      </p:cBhvr>
                                      <p:to>
                                        <p:clrVal>
                                          <a:srgbClr val="FFFFFF"/>
                                        </p:clrVal>
                                      </p:to>
                                    </p:set>
                                    <p:set>
                                      <p:cBhvr>
                                        <p:cTn id="19" dur="1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2" name="Rectangle: Rounded Corners 1">
            <a:extLst>
              <a:ext uri="{FF2B5EF4-FFF2-40B4-BE49-F238E27FC236}">
                <a16:creationId xmlns:a16="http://schemas.microsoft.com/office/drawing/2014/main" id="{EE0C8E2E-9C03-F439-6505-7D98BB7ACFE2}"/>
              </a:ext>
            </a:extLst>
          </p:cNvPr>
          <p:cNvSpPr/>
          <p:nvPr/>
        </p:nvSpPr>
        <p:spPr>
          <a:xfrm>
            <a:off x="944881" y="1182853"/>
            <a:ext cx="10302240" cy="923739"/>
          </a:xfrm>
          <a:prstGeom prst="roundRect">
            <a:avLst>
              <a:gd name="adj" fmla="val 31368"/>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A8D4CEEA-8EC5-94E0-6624-71F9C62BBB5C}"/>
              </a:ext>
            </a:extLst>
          </p:cNvPr>
          <p:cNvSpPr txBox="1"/>
          <p:nvPr/>
        </p:nvSpPr>
        <p:spPr>
          <a:xfrm>
            <a:off x="944880" y="1290779"/>
            <a:ext cx="10302240" cy="707886"/>
          </a:xfrm>
          <a:prstGeom prst="rect">
            <a:avLst/>
          </a:prstGeom>
          <a:noFill/>
        </p:spPr>
        <p:txBody>
          <a:bodyPr wrap="square">
            <a:spAutoFit/>
          </a:bodyPr>
          <a:lstStyle/>
          <a:p>
            <a:pPr algn="ctr"/>
            <a:r>
              <a:rPr lang="en-US" sz="2000" b="1" dirty="0">
                <a:solidFill>
                  <a:schemeClr val="bg1">
                    <a:alpha val="0"/>
                  </a:schemeClr>
                </a:solidFill>
                <a:latin typeface="Calibri" panose="020F0502020204030204" pitchFamily="34" charset="0"/>
              </a:rPr>
              <a:t>We have two </a:t>
            </a:r>
            <a:r>
              <a:rPr lang="en-US" sz="2000" b="1" dirty="0" err="1">
                <a:solidFill>
                  <a:schemeClr val="bg1">
                    <a:alpha val="0"/>
                  </a:schemeClr>
                </a:solidFill>
                <a:latin typeface="Calibri" panose="020F0502020204030204" pitchFamily="34" charset="0"/>
              </a:rPr>
              <a:t>dataframes</a:t>
            </a:r>
            <a:r>
              <a:rPr lang="en-US" sz="2000" b="1" dirty="0">
                <a:solidFill>
                  <a:schemeClr val="bg1">
                    <a:alpha val="0"/>
                  </a:schemeClr>
                </a:solidFill>
                <a:latin typeface="Calibri" panose="020F0502020204030204" pitchFamily="34" charset="0"/>
              </a:rPr>
              <a:t> that we are </a:t>
            </a:r>
            <a:r>
              <a:rPr lang="en-US" sz="2000" b="1" dirty="0" err="1">
                <a:solidFill>
                  <a:schemeClr val="bg1">
                    <a:alpha val="0"/>
                  </a:schemeClr>
                </a:solidFill>
                <a:latin typeface="Calibri" panose="020F0502020204030204" pitchFamily="34" charset="0"/>
              </a:rPr>
              <a:t>gonna</a:t>
            </a:r>
            <a:r>
              <a:rPr lang="en-US" sz="2000" b="1" dirty="0">
                <a:solidFill>
                  <a:schemeClr val="bg1">
                    <a:alpha val="0"/>
                  </a:schemeClr>
                </a:solidFill>
                <a:latin typeface="Calibri" panose="020F0502020204030204" pitchFamily="34" charset="0"/>
              </a:rPr>
              <a:t> use. One is the “</a:t>
            </a:r>
            <a:r>
              <a:rPr lang="en-US" sz="2000" b="1" dirty="0" err="1">
                <a:solidFill>
                  <a:schemeClr val="bg1">
                    <a:alpha val="0"/>
                  </a:schemeClr>
                </a:solidFill>
                <a:latin typeface="Calibri" panose="020F0502020204030204" pitchFamily="34" charset="0"/>
              </a:rPr>
              <a:t>Movies_df</a:t>
            </a:r>
            <a:r>
              <a:rPr lang="en-US" sz="2000" b="1" dirty="0">
                <a:solidFill>
                  <a:schemeClr val="bg1">
                    <a:alpha val="0"/>
                  </a:schemeClr>
                </a:solidFill>
                <a:latin typeface="Calibri" panose="020F0502020204030204" pitchFamily="34" charset="0"/>
              </a:rPr>
              <a:t>” and another is the “</a:t>
            </a:r>
            <a:r>
              <a:rPr lang="en-US" sz="2000" b="1" dirty="0" err="1">
                <a:solidFill>
                  <a:schemeClr val="bg1">
                    <a:alpha val="0"/>
                  </a:schemeClr>
                </a:solidFill>
                <a:latin typeface="Calibri" panose="020F0502020204030204" pitchFamily="34" charset="0"/>
              </a:rPr>
              <a:t>Ratings_df</a:t>
            </a:r>
            <a:r>
              <a:rPr lang="en-US" sz="2000" b="1" dirty="0">
                <a:solidFill>
                  <a:schemeClr val="bg1">
                    <a:alpha val="0"/>
                  </a:schemeClr>
                </a:solidFill>
                <a:latin typeface="Calibri" panose="020F0502020204030204" pitchFamily="34" charset="0"/>
              </a:rPr>
              <a:t>”.</a:t>
            </a:r>
          </a:p>
        </p:txBody>
      </p:sp>
      <p:sp>
        <p:nvSpPr>
          <p:cNvPr id="6" name="TextBox 5">
            <a:extLst>
              <a:ext uri="{FF2B5EF4-FFF2-40B4-BE49-F238E27FC236}">
                <a16:creationId xmlns:a16="http://schemas.microsoft.com/office/drawing/2014/main" id="{8F678B66-B6C9-9AEB-E975-77329B2EADFC}"/>
              </a:ext>
            </a:extLst>
          </p:cNvPr>
          <p:cNvSpPr txBox="1"/>
          <p:nvPr/>
        </p:nvSpPr>
        <p:spPr>
          <a:xfrm>
            <a:off x="396239" y="329625"/>
            <a:ext cx="4002141" cy="584775"/>
          </a:xfrm>
          <a:prstGeom prst="rect">
            <a:avLst/>
          </a:prstGeom>
          <a:noFill/>
        </p:spPr>
        <p:txBody>
          <a:bodyPr wrap="square" rtlCol="0">
            <a:spAutoFit/>
          </a:bodyPr>
          <a:lstStyle/>
          <a:p>
            <a:r>
              <a:rPr lang="en-IN" sz="3200" b="1" dirty="0">
                <a:solidFill>
                  <a:schemeClr val="bg1"/>
                </a:solidFill>
              </a:rPr>
              <a:t>SNIP OF THE DATASET</a:t>
            </a:r>
          </a:p>
        </p:txBody>
      </p:sp>
      <p:pic>
        <p:nvPicPr>
          <p:cNvPr id="7" name="Picture 6">
            <a:extLst>
              <a:ext uri="{FF2B5EF4-FFF2-40B4-BE49-F238E27FC236}">
                <a16:creationId xmlns:a16="http://schemas.microsoft.com/office/drawing/2014/main" id="{3D694FCD-14B6-F0E2-BCDF-89239E8CCC8E}"/>
              </a:ext>
            </a:extLst>
          </p:cNvPr>
          <p:cNvPicPr>
            <a:picLocks noChangeAspect="1"/>
          </p:cNvPicPr>
          <p:nvPr/>
        </p:nvPicPr>
        <p:blipFill>
          <a:blip r:embed="rId5"/>
          <a:stretch>
            <a:fillRect/>
          </a:stretch>
        </p:blipFill>
        <p:spPr>
          <a:xfrm>
            <a:off x="496979" y="3300018"/>
            <a:ext cx="5959961" cy="2902779"/>
          </a:xfrm>
          <a:prstGeom prst="rect">
            <a:avLst/>
          </a:prstGeom>
          <a:ln w="38100">
            <a:solidFill>
              <a:schemeClr val="bg1">
                <a:alpha val="80000"/>
              </a:schemeClr>
            </a:solidFill>
          </a:ln>
          <a:effectLst>
            <a:outerShdw blurRad="177800" dir="5400000" sx="103000" sy="103000" algn="ctr" rotWithShape="0">
              <a:srgbClr val="000000"/>
            </a:outerShdw>
          </a:effectLst>
        </p:spPr>
      </p:pic>
      <p:pic>
        <p:nvPicPr>
          <p:cNvPr id="9" name="Picture 8">
            <a:extLst>
              <a:ext uri="{FF2B5EF4-FFF2-40B4-BE49-F238E27FC236}">
                <a16:creationId xmlns:a16="http://schemas.microsoft.com/office/drawing/2014/main" id="{B60AFDE3-B014-D877-B9ED-02B2FB02603B}"/>
              </a:ext>
            </a:extLst>
          </p:cNvPr>
          <p:cNvPicPr>
            <a:picLocks noChangeAspect="1"/>
          </p:cNvPicPr>
          <p:nvPr/>
        </p:nvPicPr>
        <p:blipFill>
          <a:blip r:embed="rId6"/>
          <a:stretch>
            <a:fillRect/>
          </a:stretch>
        </p:blipFill>
        <p:spPr>
          <a:xfrm>
            <a:off x="7991807" y="3300017"/>
            <a:ext cx="2879802" cy="2902779"/>
          </a:xfrm>
          <a:prstGeom prst="rect">
            <a:avLst/>
          </a:prstGeom>
          <a:ln w="38100">
            <a:solidFill>
              <a:schemeClr val="bg1">
                <a:alpha val="80000"/>
              </a:schemeClr>
            </a:solidFill>
          </a:ln>
          <a:effectLst>
            <a:outerShdw blurRad="177800" dir="5400000" sx="103000" sy="103000" algn="ctr" rotWithShape="0">
              <a:srgbClr val="000000"/>
            </a:outerShdw>
          </a:effectLst>
        </p:spPr>
      </p:pic>
      <p:sp>
        <p:nvSpPr>
          <p:cNvPr id="11" name="Rectangle: Rounded Corners 10">
            <a:extLst>
              <a:ext uri="{FF2B5EF4-FFF2-40B4-BE49-F238E27FC236}">
                <a16:creationId xmlns:a16="http://schemas.microsoft.com/office/drawing/2014/main" id="{ACB0C841-613B-5E07-CA84-2628FE138301}"/>
              </a:ext>
            </a:extLst>
          </p:cNvPr>
          <p:cNvSpPr/>
          <p:nvPr/>
        </p:nvSpPr>
        <p:spPr>
          <a:xfrm>
            <a:off x="1987394" y="2535946"/>
            <a:ext cx="2979130" cy="473472"/>
          </a:xfrm>
          <a:prstGeom prst="roundRect">
            <a:avLst>
              <a:gd name="adj" fmla="val 31368"/>
            </a:avLst>
          </a:prstGeom>
          <a:gradFill>
            <a:gsLst>
              <a:gs pos="28000">
                <a:schemeClr val="tx1">
                  <a:alpha val="60000"/>
                  <a:lumMod val="0"/>
                </a:schemeClr>
              </a:gs>
              <a:gs pos="87000">
                <a:schemeClr val="tx1">
                  <a:lumMod val="75000"/>
                  <a:lumOff val="25000"/>
                </a:schemeClr>
              </a:gs>
            </a:gsLst>
            <a:lin ang="5400000" scaled="0"/>
          </a:gradFill>
          <a:ln w="38100">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Movies </a:t>
            </a:r>
            <a:r>
              <a:rPr lang="en-IN" dirty="0" err="1">
                <a:solidFill>
                  <a:schemeClr val="bg1"/>
                </a:solidFill>
              </a:rPr>
              <a:t>df</a:t>
            </a:r>
            <a:endParaRPr lang="en-IN" dirty="0">
              <a:solidFill>
                <a:schemeClr val="bg1"/>
              </a:solidFill>
            </a:endParaRPr>
          </a:p>
        </p:txBody>
      </p:sp>
      <p:sp>
        <p:nvSpPr>
          <p:cNvPr id="13" name="Rectangle: Rounded Corners 12">
            <a:extLst>
              <a:ext uri="{FF2B5EF4-FFF2-40B4-BE49-F238E27FC236}">
                <a16:creationId xmlns:a16="http://schemas.microsoft.com/office/drawing/2014/main" id="{A41AB1A6-C79F-124B-6986-634FD1F194C7}"/>
              </a:ext>
            </a:extLst>
          </p:cNvPr>
          <p:cNvSpPr/>
          <p:nvPr/>
        </p:nvSpPr>
        <p:spPr>
          <a:xfrm>
            <a:off x="7942143" y="2535946"/>
            <a:ext cx="2979130" cy="473472"/>
          </a:xfrm>
          <a:prstGeom prst="roundRect">
            <a:avLst>
              <a:gd name="adj" fmla="val 31368"/>
            </a:avLst>
          </a:prstGeom>
          <a:gradFill>
            <a:gsLst>
              <a:gs pos="28000">
                <a:schemeClr val="tx1">
                  <a:alpha val="60000"/>
                  <a:lumMod val="0"/>
                </a:schemeClr>
              </a:gs>
              <a:gs pos="87000">
                <a:schemeClr val="tx1">
                  <a:lumMod val="75000"/>
                  <a:lumOff val="25000"/>
                </a:schemeClr>
              </a:gs>
            </a:gsLst>
            <a:lin ang="5400000" scaled="0"/>
          </a:gradFill>
          <a:ln w="38100">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Ratings </a:t>
            </a:r>
            <a:r>
              <a:rPr lang="en-IN" dirty="0" err="1">
                <a:solidFill>
                  <a:schemeClr val="bg1"/>
                </a:solidFill>
              </a:rPr>
              <a:t>df</a:t>
            </a:r>
            <a:endParaRPr lang="en-IN" dirty="0">
              <a:solidFill>
                <a:schemeClr val="bg1"/>
              </a:solidFill>
            </a:endParaRPr>
          </a:p>
        </p:txBody>
      </p:sp>
    </p:spTree>
    <p:extLst>
      <p:ext uri="{BB962C8B-B14F-4D97-AF65-F5344CB8AC3E}">
        <p14:creationId xmlns:p14="http://schemas.microsoft.com/office/powerpoint/2010/main" val="348611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5422"/>
                                  </p:iterate>
                                  <p:childTnLst>
                                    <p:set>
                                      <p:cBhvr override="childStyle">
                                        <p:cTn id="17" dur="1000" fill="hold"/>
                                        <p:tgtEl>
                                          <p:spTgt spid="3"/>
                                        </p:tgtEl>
                                        <p:attrNameLst>
                                          <p:attrName>style.color</p:attrName>
                                        </p:attrNameLst>
                                      </p:cBhvr>
                                      <p:to>
                                        <p:clrVal>
                                          <a:srgbClr val="FFFFFF"/>
                                        </p:clrVal>
                                      </p:to>
                                    </p:set>
                                    <p:set>
                                      <p:cBhvr>
                                        <p:cTn id="18" dur="1000" fill="hold"/>
                                        <p:tgtEl>
                                          <p:spTgt spid="3"/>
                                        </p:tgtEl>
                                        <p:attrNameLst>
                                          <p:attrName>fillcolor</p:attrName>
                                        </p:attrNameLst>
                                      </p:cBhvr>
                                      <p:to>
                                        <p:clrVal>
                                          <a:srgbClr val="FFFFFF"/>
                                        </p:clrVal>
                                      </p:to>
                                    </p:set>
                                    <p:set>
                                      <p:cBhvr>
                                        <p:cTn id="19" dur="1000" fill="hold"/>
                                        <p:tgtEl>
                                          <p:spTgt spid="3"/>
                                        </p:tgtEl>
                                        <p:attrNameLst>
                                          <p:attrName>fill.type</p:attrName>
                                        </p:attrNameLst>
                                      </p:cBhvr>
                                      <p:to>
                                        <p:strVal val="solid"/>
                                      </p:to>
                                    </p:set>
                                  </p:childTnLst>
                                </p:cTn>
                              </p:par>
                              <p:par>
                                <p:cTn id="20" presetID="42" presetClass="entr" presetSubtype="0" fill="hold" grpId="0" nodeType="withEffect">
                                  <p:stCondLst>
                                    <p:cond delay="1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22" presetClass="entr" presetSubtype="1" fill="hold" nodeType="withEffect">
                                  <p:stCondLst>
                                    <p:cond delay="220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par>
                                <p:cTn id="28" presetID="42" presetClass="entr" presetSubtype="0" fill="hold" grpId="0" nodeType="withEffect">
                                  <p:stCondLst>
                                    <p:cond delay="36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22" presetClass="entr" presetSubtype="1" fill="hold" nodeType="withEffect">
                                  <p:stCondLst>
                                    <p:cond delay="430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11"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96239" y="329625"/>
            <a:ext cx="4724401" cy="584775"/>
          </a:xfrm>
          <a:prstGeom prst="rect">
            <a:avLst/>
          </a:prstGeom>
          <a:noFill/>
        </p:spPr>
        <p:txBody>
          <a:bodyPr wrap="square" rtlCol="0">
            <a:spAutoFit/>
          </a:bodyPr>
          <a:lstStyle/>
          <a:p>
            <a:r>
              <a:rPr lang="en-IN" sz="3200" b="1" dirty="0">
                <a:solidFill>
                  <a:schemeClr val="bg1"/>
                </a:solidFill>
              </a:rPr>
              <a:t>TOOLS AND TECHNIQUES</a:t>
            </a:r>
          </a:p>
        </p:txBody>
      </p:sp>
      <p:sp>
        <p:nvSpPr>
          <p:cNvPr id="15" name="Rectangle: Rounded Corners 14">
            <a:extLst>
              <a:ext uri="{FF2B5EF4-FFF2-40B4-BE49-F238E27FC236}">
                <a16:creationId xmlns:a16="http://schemas.microsoft.com/office/drawing/2014/main" id="{A74C8C45-85E8-432A-0A88-4B89C75E0A5E}"/>
              </a:ext>
            </a:extLst>
          </p:cNvPr>
          <p:cNvSpPr/>
          <p:nvPr/>
        </p:nvSpPr>
        <p:spPr>
          <a:xfrm>
            <a:off x="-240030" y="1531543"/>
            <a:ext cx="6137910" cy="2011757"/>
          </a:xfrm>
          <a:prstGeom prst="roundRect">
            <a:avLst>
              <a:gd name="adj" fmla="val 0"/>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 name="Parallelogram 4">
            <a:extLst>
              <a:ext uri="{FF2B5EF4-FFF2-40B4-BE49-F238E27FC236}">
                <a16:creationId xmlns:a16="http://schemas.microsoft.com/office/drawing/2014/main" id="{BBC93643-7795-8E22-6212-8318E05A971E}"/>
              </a:ext>
            </a:extLst>
          </p:cNvPr>
          <p:cNvSpPr/>
          <p:nvPr/>
        </p:nvSpPr>
        <p:spPr>
          <a:xfrm>
            <a:off x="-579120" y="1531543"/>
            <a:ext cx="6477000" cy="593851"/>
          </a:xfrm>
          <a:prstGeom prst="parallelogram">
            <a:avLst>
              <a:gd name="adj" fmla="val 46193"/>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 CLEANING</a:t>
            </a:r>
            <a:endParaRPr lang="en-IN" b="1" dirty="0"/>
          </a:p>
        </p:txBody>
      </p:sp>
      <p:sp>
        <p:nvSpPr>
          <p:cNvPr id="16" name="Rectangle: Rounded Corners 15">
            <a:extLst>
              <a:ext uri="{FF2B5EF4-FFF2-40B4-BE49-F238E27FC236}">
                <a16:creationId xmlns:a16="http://schemas.microsoft.com/office/drawing/2014/main" id="{31DAD412-9C9B-75FF-A622-755B2EF00F43}"/>
              </a:ext>
            </a:extLst>
          </p:cNvPr>
          <p:cNvSpPr/>
          <p:nvPr/>
        </p:nvSpPr>
        <p:spPr>
          <a:xfrm>
            <a:off x="6633212" y="1531543"/>
            <a:ext cx="5928845" cy="2011757"/>
          </a:xfrm>
          <a:prstGeom prst="roundRect">
            <a:avLst>
              <a:gd name="adj" fmla="val 0"/>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8" name="Parallelogram 7">
            <a:extLst>
              <a:ext uri="{FF2B5EF4-FFF2-40B4-BE49-F238E27FC236}">
                <a16:creationId xmlns:a16="http://schemas.microsoft.com/office/drawing/2014/main" id="{F08FF7A3-5501-1838-300F-67A960D0684F}"/>
              </a:ext>
            </a:extLst>
          </p:cNvPr>
          <p:cNvSpPr/>
          <p:nvPr/>
        </p:nvSpPr>
        <p:spPr>
          <a:xfrm>
            <a:off x="6294122" y="1531543"/>
            <a:ext cx="6256385" cy="593851"/>
          </a:xfrm>
          <a:prstGeom prst="parallelogram">
            <a:avLst>
              <a:gd name="adj" fmla="val 46193"/>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EXPLORATORY DATA ANALYSIS</a:t>
            </a:r>
            <a:endParaRPr lang="en-IN" b="1" dirty="0"/>
          </a:p>
        </p:txBody>
      </p:sp>
      <p:sp>
        <p:nvSpPr>
          <p:cNvPr id="17" name="Rectangle: Rounded Corners 16">
            <a:extLst>
              <a:ext uri="{FF2B5EF4-FFF2-40B4-BE49-F238E27FC236}">
                <a16:creationId xmlns:a16="http://schemas.microsoft.com/office/drawing/2014/main" id="{6516511D-B4D6-E0A9-BED4-709913BCEAFF}"/>
              </a:ext>
            </a:extLst>
          </p:cNvPr>
          <p:cNvSpPr/>
          <p:nvPr/>
        </p:nvSpPr>
        <p:spPr>
          <a:xfrm>
            <a:off x="-240030" y="3909060"/>
            <a:ext cx="6137910" cy="2011757"/>
          </a:xfrm>
          <a:prstGeom prst="roundRect">
            <a:avLst>
              <a:gd name="adj" fmla="val 0"/>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8" name="Rectangle: Rounded Corners 17">
            <a:extLst>
              <a:ext uri="{FF2B5EF4-FFF2-40B4-BE49-F238E27FC236}">
                <a16:creationId xmlns:a16="http://schemas.microsoft.com/office/drawing/2014/main" id="{5F860369-C51C-8CB6-88D0-E9015F6C4CAC}"/>
              </a:ext>
            </a:extLst>
          </p:cNvPr>
          <p:cNvSpPr/>
          <p:nvPr/>
        </p:nvSpPr>
        <p:spPr>
          <a:xfrm>
            <a:off x="6633212" y="3909060"/>
            <a:ext cx="5939790" cy="2011757"/>
          </a:xfrm>
          <a:prstGeom prst="roundRect">
            <a:avLst>
              <a:gd name="adj" fmla="val 0"/>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0" name="Parallelogram 9">
            <a:extLst>
              <a:ext uri="{FF2B5EF4-FFF2-40B4-BE49-F238E27FC236}">
                <a16:creationId xmlns:a16="http://schemas.microsoft.com/office/drawing/2014/main" id="{96871572-3254-AFE8-F310-30C470D9F7AE}"/>
              </a:ext>
            </a:extLst>
          </p:cNvPr>
          <p:cNvSpPr/>
          <p:nvPr/>
        </p:nvSpPr>
        <p:spPr>
          <a:xfrm>
            <a:off x="-532744" y="3909060"/>
            <a:ext cx="6477000" cy="593851"/>
          </a:xfrm>
          <a:prstGeom prst="parallelogram">
            <a:avLst>
              <a:gd name="adj" fmla="val 46193"/>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 PRE-PROCESSING</a:t>
            </a:r>
            <a:endParaRPr lang="en-IN" b="1" dirty="0"/>
          </a:p>
        </p:txBody>
      </p:sp>
      <p:sp>
        <p:nvSpPr>
          <p:cNvPr id="14" name="Parallelogram 13">
            <a:extLst>
              <a:ext uri="{FF2B5EF4-FFF2-40B4-BE49-F238E27FC236}">
                <a16:creationId xmlns:a16="http://schemas.microsoft.com/office/drawing/2014/main" id="{60125836-F560-8A18-8D28-1E01A8AD7847}"/>
              </a:ext>
            </a:extLst>
          </p:cNvPr>
          <p:cNvSpPr/>
          <p:nvPr/>
        </p:nvSpPr>
        <p:spPr>
          <a:xfrm>
            <a:off x="6294122" y="3909060"/>
            <a:ext cx="6267935" cy="593851"/>
          </a:xfrm>
          <a:prstGeom prst="parallelogram">
            <a:avLst>
              <a:gd name="adj" fmla="val 46193"/>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BUILDING THE RECOMMENDER SYSTEM</a:t>
            </a:r>
            <a:endParaRPr lang="en-IN" b="1" dirty="0"/>
          </a:p>
        </p:txBody>
      </p:sp>
      <p:sp>
        <p:nvSpPr>
          <p:cNvPr id="19" name="TextBox 18">
            <a:extLst>
              <a:ext uri="{FF2B5EF4-FFF2-40B4-BE49-F238E27FC236}">
                <a16:creationId xmlns:a16="http://schemas.microsoft.com/office/drawing/2014/main" id="{080209A2-80DD-1658-AECB-85BBE8336013}"/>
              </a:ext>
            </a:extLst>
          </p:cNvPr>
          <p:cNvSpPr txBox="1"/>
          <p:nvPr/>
        </p:nvSpPr>
        <p:spPr>
          <a:xfrm>
            <a:off x="101206" y="2274066"/>
            <a:ext cx="2939174" cy="923330"/>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alpha val="0"/>
                  </a:schemeClr>
                </a:solidFill>
              </a:rPr>
              <a:t>Python modules:</a:t>
            </a:r>
          </a:p>
          <a:p>
            <a:pPr marL="800100" lvl="1" indent="-342900">
              <a:buFont typeface="Arial" panose="020B0604020202020204" pitchFamily="34" charset="0"/>
              <a:buChar char="•"/>
            </a:pPr>
            <a:r>
              <a:rPr lang="en-US" b="1" dirty="0" err="1">
                <a:solidFill>
                  <a:schemeClr val="bg1">
                    <a:alpha val="0"/>
                  </a:schemeClr>
                </a:solidFill>
              </a:rPr>
              <a:t>Numpy</a:t>
            </a:r>
            <a:endParaRPr lang="en-US" b="1" dirty="0">
              <a:solidFill>
                <a:schemeClr val="bg1">
                  <a:alpha val="0"/>
                </a:schemeClr>
              </a:solidFill>
            </a:endParaRPr>
          </a:p>
          <a:p>
            <a:pPr marL="800100" lvl="1" indent="-342900">
              <a:buFont typeface="Arial" panose="020B0604020202020204" pitchFamily="34" charset="0"/>
              <a:buChar char="•"/>
            </a:pPr>
            <a:r>
              <a:rPr lang="en-US" b="1" dirty="0">
                <a:solidFill>
                  <a:schemeClr val="bg1">
                    <a:alpha val="0"/>
                  </a:schemeClr>
                </a:solidFill>
              </a:rPr>
              <a:t>Pandas</a:t>
            </a:r>
          </a:p>
        </p:txBody>
      </p:sp>
      <p:sp>
        <p:nvSpPr>
          <p:cNvPr id="20" name="TextBox 19">
            <a:extLst>
              <a:ext uri="{FF2B5EF4-FFF2-40B4-BE49-F238E27FC236}">
                <a16:creationId xmlns:a16="http://schemas.microsoft.com/office/drawing/2014/main" id="{DB2A450B-7B3A-9558-728E-5BB255554954}"/>
              </a:ext>
            </a:extLst>
          </p:cNvPr>
          <p:cNvSpPr txBox="1"/>
          <p:nvPr/>
        </p:nvSpPr>
        <p:spPr>
          <a:xfrm>
            <a:off x="6787756" y="2274066"/>
            <a:ext cx="2939174"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alpha val="0"/>
                  </a:schemeClr>
                </a:solidFill>
              </a:rPr>
              <a:t>Python modules:</a:t>
            </a:r>
          </a:p>
          <a:p>
            <a:pPr marL="800100" lvl="1" indent="-342900">
              <a:buFont typeface="Arial" panose="020B0604020202020204" pitchFamily="34" charset="0"/>
              <a:buChar char="•"/>
            </a:pPr>
            <a:r>
              <a:rPr lang="en-US" b="1" dirty="0">
                <a:solidFill>
                  <a:schemeClr val="bg1">
                    <a:alpha val="0"/>
                  </a:schemeClr>
                </a:solidFill>
              </a:rPr>
              <a:t>Matplotlib</a:t>
            </a:r>
          </a:p>
          <a:p>
            <a:pPr marL="800100" lvl="1" indent="-342900">
              <a:buFont typeface="Arial" panose="020B0604020202020204" pitchFamily="34" charset="0"/>
              <a:buChar char="•"/>
            </a:pPr>
            <a:r>
              <a:rPr lang="en-US" b="1" dirty="0">
                <a:solidFill>
                  <a:schemeClr val="bg1">
                    <a:alpha val="0"/>
                  </a:schemeClr>
                </a:solidFill>
              </a:rPr>
              <a:t>Seaborn</a:t>
            </a:r>
          </a:p>
          <a:p>
            <a:pPr marL="800100" lvl="1" indent="-342900">
              <a:buFont typeface="Arial" panose="020B0604020202020204" pitchFamily="34" charset="0"/>
              <a:buChar char="•"/>
            </a:pPr>
            <a:r>
              <a:rPr lang="en-US" b="1" dirty="0">
                <a:solidFill>
                  <a:schemeClr val="bg1">
                    <a:alpha val="0"/>
                  </a:schemeClr>
                </a:solidFill>
              </a:rPr>
              <a:t>Counter</a:t>
            </a:r>
          </a:p>
        </p:txBody>
      </p:sp>
      <p:sp>
        <p:nvSpPr>
          <p:cNvPr id="21" name="TextBox 20">
            <a:extLst>
              <a:ext uri="{FF2B5EF4-FFF2-40B4-BE49-F238E27FC236}">
                <a16:creationId xmlns:a16="http://schemas.microsoft.com/office/drawing/2014/main" id="{76AD5F5E-0C4D-B012-8007-CC8B46CCDBDE}"/>
              </a:ext>
            </a:extLst>
          </p:cNvPr>
          <p:cNvSpPr txBox="1"/>
          <p:nvPr/>
        </p:nvSpPr>
        <p:spPr>
          <a:xfrm>
            <a:off x="101206" y="4611699"/>
            <a:ext cx="2939174"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alpha val="0"/>
                  </a:schemeClr>
                </a:solidFill>
              </a:rPr>
              <a:t>Python modules:</a:t>
            </a:r>
          </a:p>
          <a:p>
            <a:pPr marL="800100" lvl="1" indent="-342900">
              <a:buFont typeface="Arial" panose="020B0604020202020204" pitchFamily="34" charset="0"/>
              <a:buChar char="•"/>
            </a:pPr>
            <a:r>
              <a:rPr lang="en-US" b="1" dirty="0">
                <a:solidFill>
                  <a:schemeClr val="bg1">
                    <a:alpha val="0"/>
                  </a:schemeClr>
                </a:solidFill>
              </a:rPr>
              <a:t>Scikit-learn</a:t>
            </a:r>
          </a:p>
          <a:p>
            <a:pPr marL="800100" lvl="1" indent="-342900">
              <a:buFont typeface="Arial" panose="020B0604020202020204" pitchFamily="34" charset="0"/>
              <a:buChar char="•"/>
            </a:pPr>
            <a:r>
              <a:rPr lang="en-US" b="1" dirty="0" err="1">
                <a:solidFill>
                  <a:schemeClr val="bg1">
                    <a:alpha val="0"/>
                  </a:schemeClr>
                </a:solidFill>
              </a:rPr>
              <a:t>Scipy.csr_matrix</a:t>
            </a:r>
            <a:endParaRPr lang="en-US" b="1" dirty="0">
              <a:solidFill>
                <a:schemeClr val="bg1">
                  <a:alpha val="0"/>
                </a:schemeClr>
              </a:solidFill>
            </a:endParaRPr>
          </a:p>
          <a:p>
            <a:pPr marL="800100" lvl="1" indent="-342900">
              <a:buFont typeface="Arial" panose="020B0604020202020204" pitchFamily="34" charset="0"/>
              <a:buChar char="•"/>
            </a:pPr>
            <a:r>
              <a:rPr lang="en-US" b="1" dirty="0" err="1">
                <a:solidFill>
                  <a:schemeClr val="bg1">
                    <a:alpha val="0"/>
                  </a:schemeClr>
                </a:solidFill>
              </a:rPr>
              <a:t>Cosine_similarity</a:t>
            </a:r>
            <a:endParaRPr lang="en-US" b="1" dirty="0">
              <a:solidFill>
                <a:schemeClr val="bg1">
                  <a:alpha val="0"/>
                </a:schemeClr>
              </a:solidFill>
            </a:endParaRPr>
          </a:p>
        </p:txBody>
      </p:sp>
      <p:sp>
        <p:nvSpPr>
          <p:cNvPr id="22" name="TextBox 21">
            <a:extLst>
              <a:ext uri="{FF2B5EF4-FFF2-40B4-BE49-F238E27FC236}">
                <a16:creationId xmlns:a16="http://schemas.microsoft.com/office/drawing/2014/main" id="{8A6850D7-722F-F37A-3CDC-9FE81F56350B}"/>
              </a:ext>
            </a:extLst>
          </p:cNvPr>
          <p:cNvSpPr txBox="1"/>
          <p:nvPr/>
        </p:nvSpPr>
        <p:spPr>
          <a:xfrm>
            <a:off x="6787756" y="4611699"/>
            <a:ext cx="2939174" cy="120032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bg1">
                    <a:alpha val="0"/>
                  </a:schemeClr>
                </a:solidFill>
              </a:rPr>
              <a:t>Python modules:</a:t>
            </a:r>
          </a:p>
          <a:p>
            <a:pPr marL="800100" lvl="1" indent="-342900">
              <a:buFont typeface="Arial" panose="020B0604020202020204" pitchFamily="34" charset="0"/>
              <a:buChar char="•"/>
            </a:pPr>
            <a:r>
              <a:rPr lang="en-US" b="1" dirty="0">
                <a:solidFill>
                  <a:schemeClr val="bg1">
                    <a:alpha val="0"/>
                  </a:schemeClr>
                </a:solidFill>
              </a:rPr>
              <a:t>Scikit-learn</a:t>
            </a:r>
          </a:p>
          <a:p>
            <a:pPr marL="800100" lvl="1" indent="-342900">
              <a:buFont typeface="Arial" panose="020B0604020202020204" pitchFamily="34" charset="0"/>
              <a:buChar char="•"/>
            </a:pPr>
            <a:r>
              <a:rPr lang="en-US" b="1" dirty="0" err="1">
                <a:solidFill>
                  <a:schemeClr val="bg1">
                    <a:alpha val="0"/>
                  </a:schemeClr>
                </a:solidFill>
              </a:rPr>
              <a:t>Kneighbors</a:t>
            </a:r>
            <a:endParaRPr lang="en-US" b="1" dirty="0">
              <a:solidFill>
                <a:schemeClr val="bg1">
                  <a:alpha val="0"/>
                </a:schemeClr>
              </a:solidFill>
            </a:endParaRPr>
          </a:p>
          <a:p>
            <a:pPr marL="800100" lvl="1" indent="-342900">
              <a:buFont typeface="Arial" panose="020B0604020202020204" pitchFamily="34" charset="0"/>
              <a:buChar char="•"/>
            </a:pPr>
            <a:r>
              <a:rPr lang="en-US" b="1" dirty="0" err="1">
                <a:solidFill>
                  <a:schemeClr val="bg1">
                    <a:alpha val="0"/>
                  </a:schemeClr>
                </a:solidFill>
              </a:rPr>
              <a:t>fuzzywuzzy</a:t>
            </a:r>
            <a:endParaRPr lang="en-US" b="1" dirty="0">
              <a:solidFill>
                <a:schemeClr val="bg1">
                  <a:alpha val="0"/>
                </a:schemeClr>
              </a:solidFill>
            </a:endParaRPr>
          </a:p>
        </p:txBody>
      </p:sp>
    </p:spTree>
    <p:extLst>
      <p:ext uri="{BB962C8B-B14F-4D97-AF65-F5344CB8AC3E}">
        <p14:creationId xmlns:p14="http://schemas.microsoft.com/office/powerpoint/2010/main" val="301363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250"/>
                                        <p:tgtEl>
                                          <p:spTgt spid="15"/>
                                        </p:tgtEl>
                                      </p:cBhvr>
                                    </p:animEffect>
                                  </p:childTnLst>
                                </p:cTn>
                              </p:par>
                            </p:childTnLst>
                          </p:cTn>
                        </p:par>
                        <p:par>
                          <p:cTn id="18" fill="hold">
                            <p:stCondLst>
                              <p:cond delay="1750"/>
                            </p:stCondLst>
                            <p:childTnLst>
                              <p:par>
                                <p:cTn id="19" presetID="16" presetClass="emph" presetSubtype="0" fill="hold" grpId="0" nodeType="afterEffect">
                                  <p:stCondLst>
                                    <p:cond delay="0"/>
                                  </p:stCondLst>
                                  <p:iterate type="lt">
                                    <p:tmPct val="4000"/>
                                  </p:iterate>
                                  <p:childTnLst>
                                    <p:set>
                                      <p:cBhvr override="childStyle">
                                        <p:cTn id="20" dur="1000" fill="hold"/>
                                        <p:tgtEl>
                                          <p:spTgt spid="19"/>
                                        </p:tgtEl>
                                        <p:attrNameLst>
                                          <p:attrName>style.color</p:attrName>
                                        </p:attrNameLst>
                                      </p:cBhvr>
                                      <p:to>
                                        <p:clrVal>
                                          <a:srgbClr val="FFFFFF"/>
                                        </p:clrVal>
                                      </p:to>
                                    </p:set>
                                    <p:set>
                                      <p:cBhvr>
                                        <p:cTn id="21" dur="1000" fill="hold"/>
                                        <p:tgtEl>
                                          <p:spTgt spid="19"/>
                                        </p:tgtEl>
                                        <p:attrNameLst>
                                          <p:attrName>fillcolor</p:attrName>
                                        </p:attrNameLst>
                                      </p:cBhvr>
                                      <p:to>
                                        <p:clrVal>
                                          <a:srgbClr val="FFFFFF"/>
                                        </p:clrVal>
                                      </p:to>
                                    </p:set>
                                    <p:set>
                                      <p:cBhvr>
                                        <p:cTn id="22" dur="1000" fill="hold"/>
                                        <p:tgtEl>
                                          <p:spTgt spid="19"/>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250"/>
                                        <p:tgtEl>
                                          <p:spTgt spid="16"/>
                                        </p:tgtEl>
                                      </p:cBhvr>
                                    </p:animEffect>
                                  </p:childTnLst>
                                </p:cTn>
                              </p:par>
                            </p:childTnLst>
                          </p:cTn>
                        </p:par>
                        <p:par>
                          <p:cTn id="33" fill="hold">
                            <p:stCondLst>
                              <p:cond delay="750"/>
                            </p:stCondLst>
                            <p:childTnLst>
                              <p:par>
                                <p:cTn id="34" presetID="16" presetClass="emph" presetSubtype="0" fill="hold" grpId="0" nodeType="afterEffect">
                                  <p:stCondLst>
                                    <p:cond delay="0"/>
                                  </p:stCondLst>
                                  <p:iterate type="lt">
                                    <p:tmPct val="4000"/>
                                  </p:iterate>
                                  <p:childTnLst>
                                    <p:set>
                                      <p:cBhvr override="childStyle">
                                        <p:cTn id="35" dur="1000" fill="hold"/>
                                        <p:tgtEl>
                                          <p:spTgt spid="20"/>
                                        </p:tgtEl>
                                        <p:attrNameLst>
                                          <p:attrName>style.color</p:attrName>
                                        </p:attrNameLst>
                                      </p:cBhvr>
                                      <p:to>
                                        <p:clrVal>
                                          <a:srgbClr val="FFFFFF"/>
                                        </p:clrVal>
                                      </p:to>
                                    </p:set>
                                    <p:set>
                                      <p:cBhvr>
                                        <p:cTn id="36" dur="1000" fill="hold"/>
                                        <p:tgtEl>
                                          <p:spTgt spid="20"/>
                                        </p:tgtEl>
                                        <p:attrNameLst>
                                          <p:attrName>fillcolor</p:attrName>
                                        </p:attrNameLst>
                                      </p:cBhvr>
                                      <p:to>
                                        <p:clrVal>
                                          <a:srgbClr val="FFFFFF"/>
                                        </p:clrVal>
                                      </p:to>
                                    </p:set>
                                    <p:set>
                                      <p:cBhvr>
                                        <p:cTn id="37" dur="1000" fill="hold"/>
                                        <p:tgtEl>
                                          <p:spTgt spid="20"/>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250"/>
                                        <p:tgtEl>
                                          <p:spTgt spid="17"/>
                                        </p:tgtEl>
                                      </p:cBhvr>
                                    </p:animEffect>
                                  </p:childTnLst>
                                </p:cTn>
                              </p:par>
                            </p:childTnLst>
                          </p:cTn>
                        </p:par>
                        <p:par>
                          <p:cTn id="48" fill="hold">
                            <p:stCondLst>
                              <p:cond delay="750"/>
                            </p:stCondLst>
                            <p:childTnLst>
                              <p:par>
                                <p:cTn id="49" presetID="16" presetClass="emph" presetSubtype="0" fill="hold" grpId="0" nodeType="afterEffect">
                                  <p:stCondLst>
                                    <p:cond delay="0"/>
                                  </p:stCondLst>
                                  <p:iterate type="lt">
                                    <p:tmPct val="4000"/>
                                  </p:iterate>
                                  <p:childTnLst>
                                    <p:set>
                                      <p:cBhvr override="childStyle">
                                        <p:cTn id="50" dur="1000" fill="hold"/>
                                        <p:tgtEl>
                                          <p:spTgt spid="21"/>
                                        </p:tgtEl>
                                        <p:attrNameLst>
                                          <p:attrName>style.color</p:attrName>
                                        </p:attrNameLst>
                                      </p:cBhvr>
                                      <p:to>
                                        <p:clrVal>
                                          <a:srgbClr val="FFFFFF"/>
                                        </p:clrVal>
                                      </p:to>
                                    </p:set>
                                    <p:set>
                                      <p:cBhvr>
                                        <p:cTn id="51" dur="1000" fill="hold"/>
                                        <p:tgtEl>
                                          <p:spTgt spid="21"/>
                                        </p:tgtEl>
                                        <p:attrNameLst>
                                          <p:attrName>fillcolor</p:attrName>
                                        </p:attrNameLst>
                                      </p:cBhvr>
                                      <p:to>
                                        <p:clrVal>
                                          <a:srgbClr val="FFFFFF"/>
                                        </p:clrVal>
                                      </p:to>
                                    </p:set>
                                    <p:set>
                                      <p:cBhvr>
                                        <p:cTn id="52" dur="1000" fill="hold"/>
                                        <p:tgtEl>
                                          <p:spTgt spid="21"/>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1+#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250"/>
                                        <p:tgtEl>
                                          <p:spTgt spid="18"/>
                                        </p:tgtEl>
                                      </p:cBhvr>
                                    </p:animEffect>
                                  </p:childTnLst>
                                </p:cTn>
                              </p:par>
                            </p:childTnLst>
                          </p:cTn>
                        </p:par>
                        <p:par>
                          <p:cTn id="63" fill="hold">
                            <p:stCondLst>
                              <p:cond delay="750"/>
                            </p:stCondLst>
                            <p:childTnLst>
                              <p:par>
                                <p:cTn id="64" presetID="16" presetClass="emph" presetSubtype="0" fill="hold" grpId="0" nodeType="afterEffect">
                                  <p:stCondLst>
                                    <p:cond delay="0"/>
                                  </p:stCondLst>
                                  <p:iterate type="lt">
                                    <p:tmPct val="4000"/>
                                  </p:iterate>
                                  <p:childTnLst>
                                    <p:set>
                                      <p:cBhvr override="childStyle">
                                        <p:cTn id="65" dur="1000" fill="hold"/>
                                        <p:tgtEl>
                                          <p:spTgt spid="22"/>
                                        </p:tgtEl>
                                        <p:attrNameLst>
                                          <p:attrName>style.color</p:attrName>
                                        </p:attrNameLst>
                                      </p:cBhvr>
                                      <p:to>
                                        <p:clrVal>
                                          <a:srgbClr val="FFFFFF"/>
                                        </p:clrVal>
                                      </p:to>
                                    </p:set>
                                    <p:set>
                                      <p:cBhvr>
                                        <p:cTn id="66" dur="1000" fill="hold"/>
                                        <p:tgtEl>
                                          <p:spTgt spid="22"/>
                                        </p:tgtEl>
                                        <p:attrNameLst>
                                          <p:attrName>fillcolor</p:attrName>
                                        </p:attrNameLst>
                                      </p:cBhvr>
                                      <p:to>
                                        <p:clrVal>
                                          <a:srgbClr val="FFFFFF"/>
                                        </p:clrVal>
                                      </p:to>
                                    </p:set>
                                    <p:set>
                                      <p:cBhvr>
                                        <p:cTn id="67" dur="10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5" grpId="0" animBg="1"/>
      <p:bldP spid="16" grpId="0" animBg="1"/>
      <p:bldP spid="8" grpId="0" animBg="1"/>
      <p:bldP spid="17" grpId="0" animBg="1"/>
      <p:bldP spid="18" grpId="0" animBg="1"/>
      <p:bldP spid="10" grpId="0" animBg="1"/>
      <p:bldP spid="14" grpId="0" animBg="1"/>
      <p:bldP spid="19" grpId="0"/>
      <p:bldP spid="20"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6" y="1182853"/>
            <a:ext cx="11040249" cy="5212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4724401" cy="584775"/>
          </a:xfrm>
          <a:prstGeom prst="rect">
            <a:avLst/>
          </a:prstGeom>
          <a:noFill/>
        </p:spPr>
        <p:txBody>
          <a:bodyPr wrap="square" rtlCol="0">
            <a:spAutoFit/>
          </a:bodyPr>
          <a:lstStyle/>
          <a:p>
            <a:r>
              <a:rPr lang="en-US" sz="3200" b="1" dirty="0">
                <a:solidFill>
                  <a:schemeClr val="bg1"/>
                </a:solidFill>
              </a:rPr>
              <a:t>DATA CLEANING</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944880" y="1372847"/>
            <a:ext cx="10302240" cy="400110"/>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	Actually the dataset was pretty clean at the start. I just changed one or two columns. </a:t>
            </a:r>
          </a:p>
        </p:txBody>
      </p:sp>
      <p:pic>
        <p:nvPicPr>
          <p:cNvPr id="11" name="Picture 10">
            <a:extLst>
              <a:ext uri="{FF2B5EF4-FFF2-40B4-BE49-F238E27FC236}">
                <a16:creationId xmlns:a16="http://schemas.microsoft.com/office/drawing/2014/main" id="{23A7DC26-AD62-90C6-9CE3-78444ABEEDD8}"/>
              </a:ext>
            </a:extLst>
          </p:cNvPr>
          <p:cNvPicPr>
            <a:picLocks noChangeAspect="1"/>
          </p:cNvPicPr>
          <p:nvPr/>
        </p:nvPicPr>
        <p:blipFill>
          <a:blip r:embed="rId5"/>
          <a:stretch>
            <a:fillRect/>
          </a:stretch>
        </p:blipFill>
        <p:spPr>
          <a:xfrm>
            <a:off x="7471184" y="2077074"/>
            <a:ext cx="3724795" cy="1914792"/>
          </a:xfrm>
          <a:prstGeom prst="rect">
            <a:avLst/>
          </a:prstGeom>
          <a:ln w="19050">
            <a:solidFill>
              <a:schemeClr val="bg1"/>
            </a:solidFill>
          </a:ln>
          <a:effectLst>
            <a:outerShdw blurRad="203200" dir="5400000" algn="ctr" rotWithShape="0">
              <a:srgbClr val="000000"/>
            </a:outerShdw>
          </a:effectLst>
        </p:spPr>
      </p:pic>
      <p:pic>
        <p:nvPicPr>
          <p:cNvPr id="23" name="Picture 22">
            <a:extLst>
              <a:ext uri="{FF2B5EF4-FFF2-40B4-BE49-F238E27FC236}">
                <a16:creationId xmlns:a16="http://schemas.microsoft.com/office/drawing/2014/main" id="{255DAAB0-6D1C-9DDD-319F-2B15EF0B5662}"/>
              </a:ext>
            </a:extLst>
          </p:cNvPr>
          <p:cNvPicPr>
            <a:picLocks noChangeAspect="1"/>
          </p:cNvPicPr>
          <p:nvPr/>
        </p:nvPicPr>
        <p:blipFill>
          <a:blip r:embed="rId6"/>
          <a:stretch>
            <a:fillRect/>
          </a:stretch>
        </p:blipFill>
        <p:spPr>
          <a:xfrm>
            <a:off x="944880" y="3372655"/>
            <a:ext cx="6325483" cy="619211"/>
          </a:xfrm>
          <a:prstGeom prst="rect">
            <a:avLst/>
          </a:prstGeom>
          <a:ln w="19050">
            <a:solidFill>
              <a:schemeClr val="bg1"/>
            </a:solidFill>
          </a:ln>
          <a:effectLst>
            <a:outerShdw blurRad="203200" dir="5400000" algn="ctr" rotWithShape="0">
              <a:srgbClr val="000000"/>
            </a:outerShdw>
          </a:effectLst>
        </p:spPr>
      </p:pic>
      <p:sp>
        <p:nvSpPr>
          <p:cNvPr id="25" name="TextBox 24">
            <a:extLst>
              <a:ext uri="{FF2B5EF4-FFF2-40B4-BE49-F238E27FC236}">
                <a16:creationId xmlns:a16="http://schemas.microsoft.com/office/drawing/2014/main" id="{7E98F411-7CDB-46C8-E20E-480E17E120BD}"/>
              </a:ext>
            </a:extLst>
          </p:cNvPr>
          <p:cNvSpPr txBox="1"/>
          <p:nvPr/>
        </p:nvSpPr>
        <p:spPr>
          <a:xfrm>
            <a:off x="650238" y="1862728"/>
            <a:ext cx="6400800" cy="923330"/>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bg1">
                    <a:alpha val="0"/>
                  </a:schemeClr>
                </a:solidFill>
                <a:latin typeface="Calibri" panose="020F0502020204030204" pitchFamily="34" charset="0"/>
              </a:rPr>
              <a:t>For the movies dataset, it was clean. But the genres column was entered as a string separated by a “|” symbol instead of a list of movie genres. </a:t>
            </a:r>
          </a:p>
        </p:txBody>
      </p:sp>
      <p:sp>
        <p:nvSpPr>
          <p:cNvPr id="26" name="TextBox 25">
            <a:extLst>
              <a:ext uri="{FF2B5EF4-FFF2-40B4-BE49-F238E27FC236}">
                <a16:creationId xmlns:a16="http://schemas.microsoft.com/office/drawing/2014/main" id="{7081AACA-3057-362A-5B1F-BBFE8B341242}"/>
              </a:ext>
            </a:extLst>
          </p:cNvPr>
          <p:cNvSpPr txBox="1"/>
          <p:nvPr/>
        </p:nvSpPr>
        <p:spPr>
          <a:xfrm>
            <a:off x="650238" y="2764947"/>
            <a:ext cx="6400800" cy="369332"/>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bg1">
                    <a:alpha val="0"/>
                  </a:schemeClr>
                </a:solidFill>
                <a:latin typeface="Calibri" panose="020F0502020204030204" pitchFamily="34" charset="0"/>
              </a:rPr>
              <a:t>So, I </a:t>
            </a:r>
            <a:r>
              <a:rPr lang="en-US" b="1" dirty="0">
                <a:solidFill>
                  <a:schemeClr val="bg1">
                    <a:alpha val="0"/>
                  </a:schemeClr>
                </a:solidFill>
                <a:latin typeface="Calibri" panose="020F0502020204030204" pitchFamily="34" charset="0"/>
              </a:rPr>
              <a:t>used the split() function to create it into a list. </a:t>
            </a:r>
            <a:endParaRPr lang="en-US" sz="1800" b="1" dirty="0">
              <a:solidFill>
                <a:schemeClr val="bg1">
                  <a:alpha val="0"/>
                </a:schemeClr>
              </a:solidFill>
              <a:latin typeface="Calibri" panose="020F0502020204030204" pitchFamily="34" charset="0"/>
            </a:endParaRPr>
          </a:p>
        </p:txBody>
      </p:sp>
      <p:sp>
        <p:nvSpPr>
          <p:cNvPr id="27" name="TextBox 26">
            <a:extLst>
              <a:ext uri="{FF2B5EF4-FFF2-40B4-BE49-F238E27FC236}">
                <a16:creationId xmlns:a16="http://schemas.microsoft.com/office/drawing/2014/main" id="{D79332AC-FDAF-8DA4-8E23-2F84CE87D04E}"/>
              </a:ext>
            </a:extLst>
          </p:cNvPr>
          <p:cNvSpPr txBox="1"/>
          <p:nvPr/>
        </p:nvSpPr>
        <p:spPr>
          <a:xfrm>
            <a:off x="701379" y="4414882"/>
            <a:ext cx="10545741" cy="1477328"/>
          </a:xfrm>
          <a:prstGeom prst="rect">
            <a:avLst/>
          </a:prstGeom>
          <a:noFill/>
        </p:spPr>
        <p:txBody>
          <a:bodyPr wrap="square">
            <a:spAutoFit/>
          </a:bodyPr>
          <a:lstStyle/>
          <a:p>
            <a:pPr marL="342900" indent="-342900">
              <a:buFont typeface="Arial" panose="020B0604020202020204" pitchFamily="34" charset="0"/>
              <a:buChar char="•"/>
            </a:pPr>
            <a:r>
              <a:rPr lang="en-US" b="1" dirty="0">
                <a:solidFill>
                  <a:schemeClr val="bg1">
                    <a:alpha val="0"/>
                  </a:schemeClr>
                </a:solidFill>
                <a:latin typeface="Calibri" panose="020F0502020204030204" pitchFamily="34" charset="0"/>
              </a:rPr>
              <a:t>And for the ratings dataset, I first thought of changing the timestamp column into proper date format. But later I realized we won’t be using that values in our recommendation system. So I didn’t change it.</a:t>
            </a:r>
          </a:p>
          <a:p>
            <a:pPr marL="342900" indent="-342900">
              <a:buFont typeface="Arial" panose="020B0604020202020204" pitchFamily="34" charset="0"/>
              <a:buChar char="•"/>
            </a:pPr>
            <a:endParaRPr lang="en-US" sz="18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b="1" dirty="0">
                <a:solidFill>
                  <a:schemeClr val="bg1">
                    <a:alpha val="0"/>
                  </a:schemeClr>
                </a:solidFill>
                <a:latin typeface="Calibri" panose="020F0502020204030204" pitchFamily="34" charset="0"/>
              </a:rPr>
              <a:t>I also used the </a:t>
            </a:r>
            <a:r>
              <a:rPr lang="en-US" b="1" dirty="0" err="1">
                <a:solidFill>
                  <a:schemeClr val="bg1">
                    <a:alpha val="0"/>
                  </a:schemeClr>
                </a:solidFill>
                <a:latin typeface="Calibri" panose="020F0502020204030204" pitchFamily="34" charset="0"/>
              </a:rPr>
              <a:t>drop_duplicates</a:t>
            </a:r>
            <a:r>
              <a:rPr lang="en-US" b="1" dirty="0">
                <a:solidFill>
                  <a:schemeClr val="bg1">
                    <a:alpha val="0"/>
                  </a:schemeClr>
                </a:solidFill>
                <a:latin typeface="Calibri" panose="020F0502020204030204" pitchFamily="34" charset="0"/>
              </a:rPr>
              <a:t> function to check and remove the duplicates. But there was no duplicates in the dataset and also there were no null values in the dataset. </a:t>
            </a:r>
            <a:endParaRPr lang="en-US" sz="1800" b="1" dirty="0">
              <a:solidFill>
                <a:schemeClr val="bg1">
                  <a:alpha val="0"/>
                </a:schemeClr>
              </a:solidFill>
              <a:latin typeface="Calibri" panose="020F0502020204030204" pitchFamily="34" charset="0"/>
            </a:endParaRPr>
          </a:p>
        </p:txBody>
      </p:sp>
    </p:spTree>
    <p:extLst>
      <p:ext uri="{BB962C8B-B14F-4D97-AF65-F5344CB8AC3E}">
        <p14:creationId xmlns:p14="http://schemas.microsoft.com/office/powerpoint/2010/main" val="179933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1000" fill="hold"/>
                                        <p:tgtEl>
                                          <p:spTgt spid="7"/>
                                        </p:tgtEl>
                                        <p:attrNameLst>
                                          <p:attrName>style.color</p:attrName>
                                        </p:attrNameLst>
                                      </p:cBhvr>
                                      <p:to>
                                        <p:clrVal>
                                          <a:srgbClr val="FFFFFF"/>
                                        </p:clrVal>
                                      </p:to>
                                    </p:set>
                                    <p:set>
                                      <p:cBhvr>
                                        <p:cTn id="18" dur="1000" fill="hold"/>
                                        <p:tgtEl>
                                          <p:spTgt spid="7"/>
                                        </p:tgtEl>
                                        <p:attrNameLst>
                                          <p:attrName>fillcolor</p:attrName>
                                        </p:attrNameLst>
                                      </p:cBhvr>
                                      <p:to>
                                        <p:clrVal>
                                          <a:srgbClr val="FFFFFF"/>
                                        </p:clrVal>
                                      </p:to>
                                    </p:set>
                                    <p:set>
                                      <p:cBhvr>
                                        <p:cTn id="19" dur="1000" fill="hold"/>
                                        <p:tgtEl>
                                          <p:spTgt spid="7"/>
                                        </p:tgtEl>
                                        <p:attrNameLst>
                                          <p:attrName>fill.type</p:attrName>
                                        </p:attrNameLst>
                                      </p:cBhvr>
                                      <p:to>
                                        <p:strVal val="solid"/>
                                      </p:to>
                                    </p:set>
                                  </p:childTnLst>
                                </p:cTn>
                              </p:par>
                            </p:childTnLst>
                          </p:cTn>
                        </p:par>
                        <p:par>
                          <p:cTn id="20" fill="hold">
                            <p:stCondLst>
                              <p:cond delay="5800"/>
                            </p:stCondLst>
                            <p:childTnLst>
                              <p:par>
                                <p:cTn id="21" presetID="16" presetClass="emph" presetSubtype="0" fill="hold" grpId="0" nodeType="afterEffect">
                                  <p:stCondLst>
                                    <p:cond delay="0"/>
                                  </p:stCondLst>
                                  <p:iterate type="lt">
                                    <p:tmPct val="4000"/>
                                  </p:iterate>
                                  <p:childTnLst>
                                    <p:set>
                                      <p:cBhvr override="childStyle">
                                        <p:cTn id="22" dur="500" fill="hold"/>
                                        <p:tgtEl>
                                          <p:spTgt spid="25"/>
                                        </p:tgtEl>
                                        <p:attrNameLst>
                                          <p:attrName>style.color</p:attrName>
                                        </p:attrNameLst>
                                      </p:cBhvr>
                                      <p:to>
                                        <p:clrVal>
                                          <a:srgbClr val="FFFFFF"/>
                                        </p:clrVal>
                                      </p:to>
                                    </p:set>
                                    <p:set>
                                      <p:cBhvr>
                                        <p:cTn id="23" dur="500" fill="hold"/>
                                        <p:tgtEl>
                                          <p:spTgt spid="25"/>
                                        </p:tgtEl>
                                        <p:attrNameLst>
                                          <p:attrName>fillcolor</p:attrName>
                                        </p:attrNameLst>
                                      </p:cBhvr>
                                      <p:to>
                                        <p:clrVal>
                                          <a:srgbClr val="FFFFFF"/>
                                        </p:clrVal>
                                      </p:to>
                                    </p:set>
                                    <p:set>
                                      <p:cBhvr>
                                        <p:cTn id="24" dur="500" fill="hold"/>
                                        <p:tgtEl>
                                          <p:spTgt spid="25"/>
                                        </p:tgtEl>
                                        <p:attrNameLst>
                                          <p:attrName>fill.type</p:attrName>
                                        </p:attrNameLst>
                                      </p:cBhvr>
                                      <p:to>
                                        <p:strVal val="solid"/>
                                      </p:to>
                                    </p:set>
                                  </p:childTnLst>
                                </p:cTn>
                              </p:par>
                              <p:par>
                                <p:cTn id="25" presetID="53" presetClass="entr" presetSubtype="16" fill="hold" nodeType="withEffect">
                                  <p:stCondLst>
                                    <p:cond delay="1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Effect transition="in" filter="fade">
                                      <p:cBhvr>
                                        <p:cTn id="29" dur="1000"/>
                                        <p:tgtEl>
                                          <p:spTgt spid="11"/>
                                        </p:tgtEl>
                                      </p:cBhvr>
                                    </p:animEffect>
                                  </p:childTnLst>
                                </p:cTn>
                              </p:par>
                            </p:childTnLst>
                          </p:cTn>
                        </p:par>
                        <p:par>
                          <p:cTn id="30" fill="hold">
                            <p:stCondLst>
                              <p:cond delay="8620"/>
                            </p:stCondLst>
                            <p:childTnLst>
                              <p:par>
                                <p:cTn id="31" presetID="16" presetClass="emph" presetSubtype="0" fill="hold" grpId="0" nodeType="afterEffect">
                                  <p:stCondLst>
                                    <p:cond delay="0"/>
                                  </p:stCondLst>
                                  <p:iterate type="lt">
                                    <p:tmPct val="4000"/>
                                  </p:iterate>
                                  <p:childTnLst>
                                    <p:set>
                                      <p:cBhvr override="childStyle">
                                        <p:cTn id="32" dur="500" fill="hold"/>
                                        <p:tgtEl>
                                          <p:spTgt spid="26"/>
                                        </p:tgtEl>
                                        <p:attrNameLst>
                                          <p:attrName>style.color</p:attrName>
                                        </p:attrNameLst>
                                      </p:cBhvr>
                                      <p:to>
                                        <p:clrVal>
                                          <a:srgbClr val="FFFFFF"/>
                                        </p:clrVal>
                                      </p:to>
                                    </p:set>
                                    <p:set>
                                      <p:cBhvr>
                                        <p:cTn id="33" dur="500" fill="hold"/>
                                        <p:tgtEl>
                                          <p:spTgt spid="26"/>
                                        </p:tgtEl>
                                        <p:attrNameLst>
                                          <p:attrName>fillcolor</p:attrName>
                                        </p:attrNameLst>
                                      </p:cBhvr>
                                      <p:to>
                                        <p:clrVal>
                                          <a:srgbClr val="FFFFFF"/>
                                        </p:clrVal>
                                      </p:to>
                                    </p:set>
                                    <p:set>
                                      <p:cBhvr>
                                        <p:cTn id="34" dur="500" fill="hold"/>
                                        <p:tgtEl>
                                          <p:spTgt spid="26"/>
                                        </p:tgtEl>
                                        <p:attrNameLst>
                                          <p:attrName>fill.type</p:attrName>
                                        </p:attrNameLst>
                                      </p:cBhvr>
                                      <p:to>
                                        <p:strVal val="solid"/>
                                      </p:to>
                                    </p:set>
                                  </p:childTnLst>
                                </p:cTn>
                              </p:par>
                              <p:par>
                                <p:cTn id="35" presetID="53" presetClass="entr" presetSubtype="16"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1000" fill="hold"/>
                                        <p:tgtEl>
                                          <p:spTgt spid="23"/>
                                        </p:tgtEl>
                                        <p:attrNameLst>
                                          <p:attrName>ppt_w</p:attrName>
                                        </p:attrNameLst>
                                      </p:cBhvr>
                                      <p:tavLst>
                                        <p:tav tm="0">
                                          <p:val>
                                            <p:fltVal val="0"/>
                                          </p:val>
                                        </p:tav>
                                        <p:tav tm="100000">
                                          <p:val>
                                            <p:strVal val="#ppt_w"/>
                                          </p:val>
                                        </p:tav>
                                      </p:tavLst>
                                    </p:anim>
                                    <p:anim calcmode="lin" valueType="num">
                                      <p:cBhvr>
                                        <p:cTn id="38" dur="1000" fill="hold"/>
                                        <p:tgtEl>
                                          <p:spTgt spid="23"/>
                                        </p:tgtEl>
                                        <p:attrNameLst>
                                          <p:attrName>ppt_h</p:attrName>
                                        </p:attrNameLst>
                                      </p:cBhvr>
                                      <p:tavLst>
                                        <p:tav tm="0">
                                          <p:val>
                                            <p:fltVal val="0"/>
                                          </p:val>
                                        </p:tav>
                                        <p:tav tm="100000">
                                          <p:val>
                                            <p:strVal val="#ppt_h"/>
                                          </p:val>
                                        </p:tav>
                                      </p:tavLst>
                                    </p:anim>
                                    <p:animEffect transition="in" filter="fade">
                                      <p:cBhvr>
                                        <p:cTn id="39" dur="1000"/>
                                        <p:tgtEl>
                                          <p:spTgt spid="23"/>
                                        </p:tgtEl>
                                      </p:cBhvr>
                                    </p:animEffect>
                                  </p:childTnLst>
                                </p:cTn>
                              </p:par>
                            </p:childTnLst>
                          </p:cTn>
                        </p:par>
                        <p:par>
                          <p:cTn id="40" fill="hold">
                            <p:stCondLst>
                              <p:cond delay="10020"/>
                            </p:stCondLst>
                            <p:childTnLst>
                              <p:par>
                                <p:cTn id="41" presetID="16" presetClass="emph" presetSubtype="0" fill="hold" grpId="0" nodeType="afterEffect">
                                  <p:stCondLst>
                                    <p:cond delay="0"/>
                                  </p:stCondLst>
                                  <p:iterate type="lt">
                                    <p:tmPct val="4000"/>
                                  </p:iterate>
                                  <p:childTnLst>
                                    <p:set>
                                      <p:cBhvr override="childStyle">
                                        <p:cTn id="42" dur="500" fill="hold"/>
                                        <p:tgtEl>
                                          <p:spTgt spid="27"/>
                                        </p:tgtEl>
                                        <p:attrNameLst>
                                          <p:attrName>style.color</p:attrName>
                                        </p:attrNameLst>
                                      </p:cBhvr>
                                      <p:to>
                                        <p:clrVal>
                                          <a:srgbClr val="FFFFFF"/>
                                        </p:clrVal>
                                      </p:to>
                                    </p:set>
                                    <p:set>
                                      <p:cBhvr>
                                        <p:cTn id="43" dur="500" fill="hold"/>
                                        <p:tgtEl>
                                          <p:spTgt spid="27"/>
                                        </p:tgtEl>
                                        <p:attrNameLst>
                                          <p:attrName>fillcolor</p:attrName>
                                        </p:attrNameLst>
                                      </p:cBhvr>
                                      <p:to>
                                        <p:clrVal>
                                          <a:srgbClr val="FFFFFF"/>
                                        </p:clrVal>
                                      </p:to>
                                    </p:set>
                                    <p:set>
                                      <p:cBhvr>
                                        <p:cTn id="44" dur="5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6" y="1182853"/>
            <a:ext cx="11040249" cy="5212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EXPLORATORY DATA ANALYSIS</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944880" y="1372847"/>
            <a:ext cx="7514024" cy="1631216"/>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	There was not much to visualize in this dataset. But we can find the best and worst rated movies or….most rated movies and least rated movies…and so on.</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total no of users and movies rated was found out using </a:t>
            </a:r>
            <a:r>
              <a:rPr lang="en-US" sz="2000" b="1" dirty="0" err="1">
                <a:solidFill>
                  <a:schemeClr val="bg1">
                    <a:alpha val="0"/>
                  </a:schemeClr>
                </a:solidFill>
                <a:latin typeface="Calibri" panose="020F0502020204030204" pitchFamily="34" charset="0"/>
              </a:rPr>
              <a:t>nunique</a:t>
            </a:r>
            <a:r>
              <a:rPr lang="en-US" sz="2000" b="1" dirty="0">
                <a:solidFill>
                  <a:schemeClr val="bg1">
                    <a:alpha val="0"/>
                  </a:schemeClr>
                </a:solidFill>
                <a:latin typeface="Calibri" panose="020F0502020204030204" pitchFamily="34" charset="0"/>
              </a:rPr>
              <a:t>() function</a:t>
            </a:r>
          </a:p>
        </p:txBody>
      </p:sp>
      <p:pic>
        <p:nvPicPr>
          <p:cNvPr id="8" name="Picture 7">
            <a:extLst>
              <a:ext uri="{FF2B5EF4-FFF2-40B4-BE49-F238E27FC236}">
                <a16:creationId xmlns:a16="http://schemas.microsoft.com/office/drawing/2014/main" id="{0908B7F7-1052-8087-81F7-EB95A4E2E0B9}"/>
              </a:ext>
            </a:extLst>
          </p:cNvPr>
          <p:cNvPicPr>
            <a:picLocks noChangeAspect="1"/>
          </p:cNvPicPr>
          <p:nvPr/>
        </p:nvPicPr>
        <p:blipFill>
          <a:blip r:embed="rId5"/>
          <a:stretch>
            <a:fillRect/>
          </a:stretch>
        </p:blipFill>
        <p:spPr>
          <a:xfrm>
            <a:off x="8458904" y="1559717"/>
            <a:ext cx="3391373" cy="1257475"/>
          </a:xfrm>
          <a:prstGeom prst="rect">
            <a:avLst/>
          </a:prstGeom>
          <a:ln w="25400">
            <a:solidFill>
              <a:schemeClr val="bg1"/>
            </a:solidFill>
          </a:ln>
          <a:effectLst>
            <a:outerShdw blurRad="190500" dir="5400000" algn="ctr" rotWithShape="0">
              <a:srgbClr val="000000"/>
            </a:outerShdw>
          </a:effectLst>
        </p:spPr>
      </p:pic>
      <p:sp>
        <p:nvSpPr>
          <p:cNvPr id="9" name="TextBox 8">
            <a:extLst>
              <a:ext uri="{FF2B5EF4-FFF2-40B4-BE49-F238E27FC236}">
                <a16:creationId xmlns:a16="http://schemas.microsoft.com/office/drawing/2014/main" id="{F36988C6-8C86-593B-F7DF-5D91BAA42269}"/>
              </a:ext>
            </a:extLst>
          </p:cNvPr>
          <p:cNvSpPr txBox="1"/>
          <p:nvPr/>
        </p:nvSpPr>
        <p:spPr>
          <a:xfrm>
            <a:off x="3347720" y="3059668"/>
            <a:ext cx="7754972" cy="646331"/>
          </a:xfrm>
          <a:prstGeom prst="rect">
            <a:avLst/>
          </a:prstGeom>
          <a:noFill/>
        </p:spPr>
        <p:txBody>
          <a:bodyPr wrap="square">
            <a:spAutoFit/>
          </a:bodyPr>
          <a:lstStyle/>
          <a:p>
            <a:pPr marL="342900" indent="-342900">
              <a:buFont typeface="Arial" panose="020B0604020202020204" pitchFamily="34" charset="0"/>
              <a:buChar char="•"/>
            </a:pPr>
            <a:r>
              <a:rPr lang="en-US" b="1" dirty="0">
                <a:solidFill>
                  <a:schemeClr val="bg1">
                    <a:alpha val="0"/>
                  </a:schemeClr>
                </a:solidFill>
                <a:latin typeface="Calibri" panose="020F0502020204030204" pitchFamily="34" charset="0"/>
              </a:rPr>
              <a:t>I found the distribution of ratings using </a:t>
            </a:r>
            <a:r>
              <a:rPr lang="en-US" b="1" dirty="0" err="1">
                <a:solidFill>
                  <a:schemeClr val="bg1">
                    <a:alpha val="0"/>
                  </a:schemeClr>
                </a:solidFill>
                <a:latin typeface="Calibri" panose="020F0502020204030204" pitchFamily="34" charset="0"/>
              </a:rPr>
              <a:t>seaborn’s</a:t>
            </a:r>
            <a:r>
              <a:rPr lang="en-US" b="1" dirty="0">
                <a:solidFill>
                  <a:schemeClr val="bg1">
                    <a:alpha val="0"/>
                  </a:schemeClr>
                </a:solidFill>
                <a:latin typeface="Calibri" panose="020F0502020204030204" pitchFamily="34" charset="0"/>
              </a:rPr>
              <a:t> </a:t>
            </a:r>
            <a:r>
              <a:rPr lang="en-US" b="1" dirty="0" err="1">
                <a:solidFill>
                  <a:schemeClr val="bg1">
                    <a:alpha val="0"/>
                  </a:schemeClr>
                </a:solidFill>
                <a:latin typeface="Calibri" panose="020F0502020204030204" pitchFamily="34" charset="0"/>
              </a:rPr>
              <a:t>countplot</a:t>
            </a:r>
            <a:r>
              <a:rPr lang="en-US" b="1" dirty="0">
                <a:solidFill>
                  <a:schemeClr val="bg1">
                    <a:alpha val="0"/>
                  </a:schemeClr>
                </a:solidFill>
                <a:latin typeface="Calibri" panose="020F0502020204030204" pitchFamily="34" charset="0"/>
              </a:rPr>
              <a:t>(). From which, I found that most reviews are positive   </a:t>
            </a:r>
            <a:endParaRPr lang="en-US" sz="1800" b="1" dirty="0">
              <a:solidFill>
                <a:schemeClr val="bg1">
                  <a:alpha val="0"/>
                </a:schemeClr>
              </a:solidFill>
              <a:latin typeface="Calibri" panose="020F0502020204030204" pitchFamily="34" charset="0"/>
            </a:endParaRPr>
          </a:p>
        </p:txBody>
      </p:sp>
      <p:pic>
        <p:nvPicPr>
          <p:cNvPr id="13" name="Picture 12">
            <a:extLst>
              <a:ext uri="{FF2B5EF4-FFF2-40B4-BE49-F238E27FC236}">
                <a16:creationId xmlns:a16="http://schemas.microsoft.com/office/drawing/2014/main" id="{D38B207B-66A9-C89A-F237-3FCDB89D993C}"/>
              </a:ext>
            </a:extLst>
          </p:cNvPr>
          <p:cNvPicPr>
            <a:picLocks noChangeAspect="1"/>
          </p:cNvPicPr>
          <p:nvPr/>
        </p:nvPicPr>
        <p:blipFill>
          <a:blip r:embed="rId6"/>
          <a:stretch>
            <a:fillRect/>
          </a:stretch>
        </p:blipFill>
        <p:spPr>
          <a:xfrm>
            <a:off x="341724" y="3515452"/>
            <a:ext cx="2980514" cy="2292314"/>
          </a:xfrm>
          <a:prstGeom prst="rect">
            <a:avLst/>
          </a:prstGeom>
          <a:effectLst>
            <a:outerShdw blurRad="203200" sx="102000" sy="102000" algn="ctr" rotWithShape="0">
              <a:prstClr val="black"/>
            </a:outerShdw>
          </a:effectLst>
        </p:spPr>
      </p:pic>
      <p:sp>
        <p:nvSpPr>
          <p:cNvPr id="14" name="TextBox 13">
            <a:extLst>
              <a:ext uri="{FF2B5EF4-FFF2-40B4-BE49-F238E27FC236}">
                <a16:creationId xmlns:a16="http://schemas.microsoft.com/office/drawing/2014/main" id="{50E3612F-5E2F-DCD1-8EE8-A37B8C17E854}"/>
              </a:ext>
            </a:extLst>
          </p:cNvPr>
          <p:cNvSpPr txBox="1"/>
          <p:nvPr/>
        </p:nvSpPr>
        <p:spPr>
          <a:xfrm>
            <a:off x="3360420" y="3761604"/>
            <a:ext cx="7754972" cy="646331"/>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bg1">
                    <a:alpha val="0"/>
                  </a:schemeClr>
                </a:solidFill>
                <a:latin typeface="Calibri" panose="020F0502020204030204" pitchFamily="34" charset="0"/>
              </a:rPr>
              <a:t>Every movie has an average rating of 3.502 and</a:t>
            </a:r>
            <a:r>
              <a:rPr lang="en-US" b="1" dirty="0">
                <a:solidFill>
                  <a:schemeClr val="bg1">
                    <a:alpha val="0"/>
                  </a:schemeClr>
                </a:solidFill>
                <a:latin typeface="Calibri" panose="020F0502020204030204" pitchFamily="34" charset="0"/>
              </a:rPr>
              <a:t> every user has rated an average of 3.66 ratings. </a:t>
            </a:r>
            <a:endParaRPr lang="en-US" sz="1800" b="1" dirty="0">
              <a:solidFill>
                <a:schemeClr val="bg1">
                  <a:alpha val="0"/>
                </a:schemeClr>
              </a:solidFill>
              <a:latin typeface="Calibri" panose="020F0502020204030204" pitchFamily="34" charset="0"/>
            </a:endParaRPr>
          </a:p>
        </p:txBody>
      </p:sp>
      <p:sp>
        <p:nvSpPr>
          <p:cNvPr id="15" name="TextBox 14">
            <a:extLst>
              <a:ext uri="{FF2B5EF4-FFF2-40B4-BE49-F238E27FC236}">
                <a16:creationId xmlns:a16="http://schemas.microsoft.com/office/drawing/2014/main" id="{03313D59-75E1-B4A4-9BE2-CA3024835859}"/>
              </a:ext>
            </a:extLst>
          </p:cNvPr>
          <p:cNvSpPr txBox="1"/>
          <p:nvPr/>
        </p:nvSpPr>
        <p:spPr>
          <a:xfrm>
            <a:off x="3360420" y="4463540"/>
            <a:ext cx="7754972" cy="1754326"/>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chemeClr val="bg1">
                    <a:alpha val="0"/>
                  </a:schemeClr>
                </a:solidFill>
                <a:latin typeface="Calibri" panose="020F0502020204030204" pitchFamily="34" charset="0"/>
              </a:rPr>
              <a:t>Now, according to this grouping, we can find the number of ratings per movie. And I found that </a:t>
            </a:r>
          </a:p>
          <a:p>
            <a:pPr marL="800100" lvl="1" indent="-342900">
              <a:buFont typeface="Arial" panose="020B0604020202020204" pitchFamily="34" charset="0"/>
              <a:buChar char="•"/>
            </a:pPr>
            <a:r>
              <a:rPr lang="en-US" b="1" dirty="0">
                <a:solidFill>
                  <a:schemeClr val="bg1">
                    <a:alpha val="0"/>
                  </a:schemeClr>
                </a:solidFill>
                <a:latin typeface="Calibri" panose="020F0502020204030204" pitchFamily="34" charset="0"/>
              </a:rPr>
              <a:t>Forrest Gump, </a:t>
            </a:r>
          </a:p>
          <a:p>
            <a:pPr marL="800100" lvl="1" indent="-342900">
              <a:buFont typeface="Arial" panose="020B0604020202020204" pitchFamily="34" charset="0"/>
              <a:buChar char="•"/>
            </a:pPr>
            <a:r>
              <a:rPr lang="en-US" b="1" dirty="0">
                <a:solidFill>
                  <a:schemeClr val="bg1">
                    <a:alpha val="0"/>
                  </a:schemeClr>
                </a:solidFill>
                <a:latin typeface="Calibri" panose="020F0502020204030204" pitchFamily="34" charset="0"/>
              </a:rPr>
              <a:t>The Shawshank Redemption and </a:t>
            </a:r>
          </a:p>
          <a:p>
            <a:pPr marL="800100" lvl="1" indent="-342900">
              <a:buFont typeface="Arial" panose="020B0604020202020204" pitchFamily="34" charset="0"/>
              <a:buChar char="•"/>
            </a:pPr>
            <a:r>
              <a:rPr lang="en-US" b="1" dirty="0">
                <a:solidFill>
                  <a:schemeClr val="bg1">
                    <a:alpha val="0"/>
                  </a:schemeClr>
                </a:solidFill>
                <a:latin typeface="Calibri" panose="020F0502020204030204" pitchFamily="34" charset="0"/>
              </a:rPr>
              <a:t>The Pulp Fiction </a:t>
            </a:r>
          </a:p>
          <a:p>
            <a:pPr marL="342900" indent="-342900">
              <a:buFont typeface="Arial" panose="020B0604020202020204" pitchFamily="34" charset="0"/>
              <a:buChar char="•"/>
            </a:pPr>
            <a:r>
              <a:rPr lang="en-US" sz="1800" b="1" dirty="0">
                <a:solidFill>
                  <a:schemeClr val="bg1">
                    <a:alpha val="0"/>
                  </a:schemeClr>
                </a:solidFill>
                <a:latin typeface="Calibri" panose="020F0502020204030204" pitchFamily="34" charset="0"/>
              </a:rPr>
              <a:t>are the top three movies with most ratings.</a:t>
            </a:r>
          </a:p>
        </p:txBody>
      </p:sp>
    </p:spTree>
    <p:extLst>
      <p:ext uri="{BB962C8B-B14F-4D97-AF65-F5344CB8AC3E}">
        <p14:creationId xmlns:p14="http://schemas.microsoft.com/office/powerpoint/2010/main" val="388290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mph" presetSubtype="0" fill="hold" grpId="0" nodeType="afterEffect">
                                  <p:stCondLst>
                                    <p:cond delay="0"/>
                                  </p:stCondLst>
                                  <p:iterate type="lt">
                                    <p:tmPct val="4000"/>
                                  </p:iterate>
                                  <p:childTnLst>
                                    <p:set>
                                      <p:cBhvr override="childStyle">
                                        <p:cTn id="17" dur="1000" fill="hold"/>
                                        <p:tgtEl>
                                          <p:spTgt spid="7"/>
                                        </p:tgtEl>
                                        <p:attrNameLst>
                                          <p:attrName>style.color</p:attrName>
                                        </p:attrNameLst>
                                      </p:cBhvr>
                                      <p:to>
                                        <p:clrVal>
                                          <a:srgbClr val="FFFFFF"/>
                                        </p:clrVal>
                                      </p:to>
                                    </p:set>
                                    <p:set>
                                      <p:cBhvr>
                                        <p:cTn id="18" dur="1000" fill="hold"/>
                                        <p:tgtEl>
                                          <p:spTgt spid="7"/>
                                        </p:tgtEl>
                                        <p:attrNameLst>
                                          <p:attrName>fillcolor</p:attrName>
                                        </p:attrNameLst>
                                      </p:cBhvr>
                                      <p:to>
                                        <p:clrVal>
                                          <a:srgbClr val="FFFFFF"/>
                                        </p:clrVal>
                                      </p:to>
                                    </p:set>
                                    <p:set>
                                      <p:cBhvr>
                                        <p:cTn id="19" dur="1000" fill="hold"/>
                                        <p:tgtEl>
                                          <p:spTgt spid="7"/>
                                        </p:tgtEl>
                                        <p:attrNameLst>
                                          <p:attrName>fill.type</p:attrName>
                                        </p:attrNameLst>
                                      </p:cBhvr>
                                      <p:to>
                                        <p:strVal val="solid"/>
                                      </p:to>
                                    </p:set>
                                  </p:childTnLst>
                                </p:cTn>
                              </p:par>
                              <p:par>
                                <p:cTn id="20" presetID="53" presetClass="entr" presetSubtype="16" fill="hold" nodeType="withEffect">
                                  <p:stCondLst>
                                    <p:cond delay="50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Effect transition="in" filter="fade">
                                      <p:cBhvr>
                                        <p:cTn id="24" dur="1000"/>
                                        <p:tgtEl>
                                          <p:spTgt spid="8"/>
                                        </p:tgtEl>
                                      </p:cBhvr>
                                    </p:animEffect>
                                  </p:childTnLst>
                                </p:cTn>
                              </p:par>
                            </p:childTnLst>
                          </p:cTn>
                        </p:par>
                        <p:par>
                          <p:cTn id="25" fill="hold">
                            <p:stCondLst>
                              <p:cond delay="10520"/>
                            </p:stCondLst>
                            <p:childTnLst>
                              <p:par>
                                <p:cTn id="26" presetID="16" presetClass="emph" presetSubtype="0" fill="hold" grpId="0" nodeType="afterEffect">
                                  <p:stCondLst>
                                    <p:cond delay="880"/>
                                  </p:stCondLst>
                                  <p:iterate type="lt">
                                    <p:tmPct val="4000"/>
                                  </p:iterate>
                                  <p:childTnLst>
                                    <p:set>
                                      <p:cBhvr override="childStyle">
                                        <p:cTn id="27" dur="500" fill="hold"/>
                                        <p:tgtEl>
                                          <p:spTgt spid="9"/>
                                        </p:tgtEl>
                                        <p:attrNameLst>
                                          <p:attrName>style.color</p:attrName>
                                        </p:attrNameLst>
                                      </p:cBhvr>
                                      <p:to>
                                        <p:clrVal>
                                          <a:srgbClr val="FFFFFF"/>
                                        </p:clrVal>
                                      </p:to>
                                    </p:set>
                                    <p:set>
                                      <p:cBhvr>
                                        <p:cTn id="28" dur="500" fill="hold"/>
                                        <p:tgtEl>
                                          <p:spTgt spid="9"/>
                                        </p:tgtEl>
                                        <p:attrNameLst>
                                          <p:attrName>fillcolor</p:attrName>
                                        </p:attrNameLst>
                                      </p:cBhvr>
                                      <p:to>
                                        <p:clrVal>
                                          <a:srgbClr val="FFFFFF"/>
                                        </p:clrVal>
                                      </p:to>
                                    </p:set>
                                    <p:set>
                                      <p:cBhvr>
                                        <p:cTn id="29" dur="500" fill="hold"/>
                                        <p:tgtEl>
                                          <p:spTgt spid="9"/>
                                        </p:tgtEl>
                                        <p:attrNameLst>
                                          <p:attrName>fill.type</p:attrName>
                                        </p:attrNameLst>
                                      </p:cBhvr>
                                      <p:to>
                                        <p:strVal val="solid"/>
                                      </p:to>
                                    </p:set>
                                  </p:childTnLst>
                                </p:cTn>
                              </p:par>
                              <p:par>
                                <p:cTn id="30" presetID="53" presetClass="entr" presetSubtype="16" fill="hold" nodeType="withEffect">
                                  <p:stCondLst>
                                    <p:cond delay="138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Effect transition="in" filter="fade">
                                      <p:cBhvr>
                                        <p:cTn id="34" dur="1000"/>
                                        <p:tgtEl>
                                          <p:spTgt spid="13"/>
                                        </p:tgtEl>
                                      </p:cBhvr>
                                    </p:animEffect>
                                  </p:childTnLst>
                                </p:cTn>
                              </p:par>
                            </p:childTnLst>
                          </p:cTn>
                        </p:par>
                        <p:par>
                          <p:cTn id="35" fill="hold">
                            <p:stCondLst>
                              <p:cond delay="13840"/>
                            </p:stCondLst>
                            <p:childTnLst>
                              <p:par>
                                <p:cTn id="36" presetID="16" presetClass="emph" presetSubtype="0" fill="hold" grpId="0" nodeType="afterEffect">
                                  <p:stCondLst>
                                    <p:cond delay="960"/>
                                  </p:stCondLst>
                                  <p:iterate type="lt">
                                    <p:tmPct val="4000"/>
                                  </p:iterate>
                                  <p:childTnLst>
                                    <p:set>
                                      <p:cBhvr override="childStyle">
                                        <p:cTn id="37" dur="560" fill="hold"/>
                                        <p:tgtEl>
                                          <p:spTgt spid="14"/>
                                        </p:tgtEl>
                                        <p:attrNameLst>
                                          <p:attrName>style.color</p:attrName>
                                        </p:attrNameLst>
                                      </p:cBhvr>
                                      <p:to>
                                        <p:clrVal>
                                          <a:srgbClr val="FFFFFF"/>
                                        </p:clrVal>
                                      </p:to>
                                    </p:set>
                                    <p:set>
                                      <p:cBhvr>
                                        <p:cTn id="38" dur="560" fill="hold"/>
                                        <p:tgtEl>
                                          <p:spTgt spid="14"/>
                                        </p:tgtEl>
                                        <p:attrNameLst>
                                          <p:attrName>fillcolor</p:attrName>
                                        </p:attrNameLst>
                                      </p:cBhvr>
                                      <p:to>
                                        <p:clrVal>
                                          <a:srgbClr val="FFFFFF"/>
                                        </p:clrVal>
                                      </p:to>
                                    </p:set>
                                    <p:set>
                                      <p:cBhvr>
                                        <p:cTn id="39" dur="560" fill="hold"/>
                                        <p:tgtEl>
                                          <p:spTgt spid="14"/>
                                        </p:tgtEl>
                                        <p:attrNameLst>
                                          <p:attrName>fill.type</p:attrName>
                                        </p:attrNameLst>
                                      </p:cBhvr>
                                      <p:to>
                                        <p:strVal val="solid"/>
                                      </p:to>
                                    </p:set>
                                  </p:childTnLst>
                                </p:cTn>
                              </p:par>
                            </p:childTnLst>
                          </p:cTn>
                        </p:par>
                        <p:par>
                          <p:cTn id="40" fill="hold">
                            <p:stCondLst>
                              <p:cond delay="17085"/>
                            </p:stCondLst>
                            <p:childTnLst>
                              <p:par>
                                <p:cTn id="41" presetID="16" presetClass="emph" presetSubtype="0" fill="hold" grpId="0" nodeType="afterEffect">
                                  <p:stCondLst>
                                    <p:cond delay="1415"/>
                                  </p:stCondLst>
                                  <p:iterate type="lt">
                                    <p:tmPct val="4000"/>
                                  </p:iterate>
                                  <p:childTnLst>
                                    <p:set>
                                      <p:cBhvr override="childStyle">
                                        <p:cTn id="42" dur="500" fill="hold"/>
                                        <p:tgtEl>
                                          <p:spTgt spid="15"/>
                                        </p:tgtEl>
                                        <p:attrNameLst>
                                          <p:attrName>style.color</p:attrName>
                                        </p:attrNameLst>
                                      </p:cBhvr>
                                      <p:to>
                                        <p:clrVal>
                                          <a:srgbClr val="FFFFFF"/>
                                        </p:clrVal>
                                      </p:to>
                                    </p:set>
                                    <p:set>
                                      <p:cBhvr>
                                        <p:cTn id="43" dur="500" fill="hold"/>
                                        <p:tgtEl>
                                          <p:spTgt spid="15"/>
                                        </p:tgtEl>
                                        <p:attrNameLst>
                                          <p:attrName>fillcolor</p:attrName>
                                        </p:attrNameLst>
                                      </p:cBhvr>
                                      <p:to>
                                        <p:clrVal>
                                          <a:srgbClr val="FFFFFF"/>
                                        </p:clrVal>
                                      </p:to>
                                    </p:set>
                                    <p:set>
                                      <p:cBhvr>
                                        <p:cTn id="44"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9"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7" y="1435261"/>
            <a:ext cx="9297328" cy="4710896"/>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EXPLORATORY DATA ANALYSIS</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833095" y="1661142"/>
            <a:ext cx="8843340" cy="4401205"/>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However, we cannot calculate the top rated movie (In terms of rating) using the simple average of ratings. It would be misleading. Here is why. </a:t>
            </a:r>
          </a:p>
          <a:p>
            <a:endParaRPr lang="en-US" sz="20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If a movie has an average rating of ‘4.3’ out of 300 ratings, you can conclude that it has been viewed by many people and has a genuine review</a:t>
            </a:r>
          </a:p>
          <a:p>
            <a:pPr marL="342900" indent="-342900">
              <a:buFont typeface="Arial" panose="020B0604020202020204" pitchFamily="34" charset="0"/>
              <a:buChar char="•"/>
            </a:pPr>
            <a:endParaRPr lang="en-US" sz="20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But, if another movie has rating of 5 out of only 3 ratings, you cannot be sure about the movie's goodness</a:t>
            </a:r>
          </a:p>
          <a:p>
            <a:pPr marL="342900" indent="-342900">
              <a:buFont typeface="Arial" panose="020B0604020202020204" pitchFamily="34" charset="0"/>
              <a:buChar char="•"/>
            </a:pPr>
            <a:endParaRPr lang="en-US" sz="20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That is, if a movie has only one 5 star rating, it would simply be the best movie out of everything.</a:t>
            </a:r>
          </a:p>
          <a:p>
            <a:pPr marL="342900" indent="-342900">
              <a:buFont typeface="Arial" panose="020B0604020202020204" pitchFamily="34" charset="0"/>
              <a:buChar char="•"/>
            </a:pPr>
            <a:endParaRPr lang="en-US" sz="2000" b="1" dirty="0">
              <a:solidFill>
                <a:schemeClr val="bg1">
                  <a:alpha val="0"/>
                </a:schemeClr>
              </a:solidFill>
              <a:latin typeface="Calibri" panose="020F0502020204030204" pitchFamily="34" charset="0"/>
            </a:endParaRPr>
          </a:p>
          <a:p>
            <a:r>
              <a:rPr lang="en-US" sz="2000" b="1" dirty="0">
                <a:solidFill>
                  <a:schemeClr val="bg1">
                    <a:alpha val="0"/>
                  </a:schemeClr>
                </a:solidFill>
                <a:latin typeface="Calibri" panose="020F0502020204030204" pitchFamily="34" charset="0"/>
              </a:rPr>
              <a:t>A Bayesian Average is the proper solution for this. The Bayesian average gives the value to a movie based on the weight given to a rating.</a:t>
            </a:r>
          </a:p>
        </p:txBody>
      </p:sp>
      <p:pic>
        <p:nvPicPr>
          <p:cNvPr id="16" name="Picture 15">
            <a:extLst>
              <a:ext uri="{FF2B5EF4-FFF2-40B4-BE49-F238E27FC236}">
                <a16:creationId xmlns:a16="http://schemas.microsoft.com/office/drawing/2014/main" id="{EE1D8302-83E5-47AA-0E39-FE9C191CC0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38" b="96154" l="3922" r="92484">
                        <a14:foregroundMark x1="92484" y1="57692" x2="92484" y2="57692"/>
                        <a14:foregroundMark x1="84967" y1="26496" x2="84967" y2="26496"/>
                        <a14:foregroundMark x1="80719" y1="26496" x2="80719" y2="26496"/>
                        <a14:foregroundMark x1="73529" y1="27778" x2="73529" y2="27778"/>
                        <a14:foregroundMark x1="64706" y1="28205" x2="64706" y2="28205"/>
                        <a14:foregroundMark x1="57843" y1="29060" x2="57843" y2="29060"/>
                        <a14:foregroundMark x1="54575" y1="17949" x2="89216" y2="6838"/>
                        <a14:foregroundMark x1="92484" y1="27350" x2="92484" y2="27350"/>
                        <a14:foregroundMark x1="42484" y1="91880" x2="42484" y2="91880"/>
                        <a14:foregroundMark x1="53922" y1="94872" x2="53922" y2="94872"/>
                        <a14:foregroundMark x1="59477" y1="96154" x2="51307" y2="93162"/>
                        <a14:foregroundMark x1="51307" y1="96581" x2="51307" y2="96581"/>
                        <a14:foregroundMark x1="42810" y1="92308" x2="40523" y2="93590"/>
                        <a14:foregroundMark x1="9573" y1="80754" x2="15033" y2="79915"/>
                        <a14:foregroundMark x1="13243" y1="73215" x2="15033" y2="73077"/>
                        <a14:foregroundMark x1="9477" y1="73504" x2="12225" y2="73293"/>
                        <a14:foregroundMark x1="3922" y1="73077" x2="3922" y2="74359"/>
                        <a14:foregroundMark x1="4575" y1="77350" x2="4575" y2="77350"/>
                        <a14:foregroundMark x1="5882" y1="79060" x2="5882" y2="79060"/>
                        <a14:backgroundMark x1="9150" y1="76923" x2="9150" y2="76923"/>
                        <a14:backgroundMark x1="10458" y1="76923" x2="11438" y2="76923"/>
                        <a14:backgroundMark x1="7843" y1="79487" x2="5229" y2="82906"/>
                      </a14:backgroundRemoval>
                    </a14:imgEffect>
                  </a14:imgLayer>
                </a14:imgProps>
              </a:ext>
              <a:ext uri="{28A0092B-C50C-407E-A947-70E740481C1C}">
                <a14:useLocalDpi xmlns:a14="http://schemas.microsoft.com/office/drawing/2010/main" val="0"/>
              </a:ext>
            </a:extLst>
          </a:blip>
          <a:stretch>
            <a:fillRect/>
          </a:stretch>
        </p:blipFill>
        <p:spPr>
          <a:xfrm>
            <a:off x="8930109" y="4332376"/>
            <a:ext cx="2914650" cy="2228850"/>
          </a:xfrm>
          <a:prstGeom prst="rect">
            <a:avLst/>
          </a:prstGeom>
          <a:ln w="22225">
            <a:noFill/>
          </a:ln>
          <a:effectLst>
            <a:outerShdw blurRad="254000" dist="88900" algn="ctr" rotWithShape="0">
              <a:srgbClr val="000000">
                <a:alpha val="99000"/>
              </a:srgbClr>
            </a:outerShdw>
          </a:effectLst>
        </p:spPr>
      </p:pic>
      <p:sp>
        <p:nvSpPr>
          <p:cNvPr id="17" name="Rectangle: Rounded Corners 16">
            <a:extLst>
              <a:ext uri="{FF2B5EF4-FFF2-40B4-BE49-F238E27FC236}">
                <a16:creationId xmlns:a16="http://schemas.microsoft.com/office/drawing/2014/main" id="{50CD05C7-9879-CE94-1545-4AE0337D3FCF}"/>
              </a:ext>
            </a:extLst>
          </p:cNvPr>
          <p:cNvSpPr/>
          <p:nvPr/>
        </p:nvSpPr>
        <p:spPr>
          <a:xfrm>
            <a:off x="1076446"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Simple average rating</a:t>
            </a:r>
            <a:endParaRPr lang="en-IN" b="1" dirty="0">
              <a:solidFill>
                <a:schemeClr val="bg1"/>
              </a:solidFill>
            </a:endParaRPr>
          </a:p>
        </p:txBody>
      </p:sp>
    </p:spTree>
    <p:extLst>
      <p:ext uri="{BB962C8B-B14F-4D97-AF65-F5344CB8AC3E}">
        <p14:creationId xmlns:p14="http://schemas.microsoft.com/office/powerpoint/2010/main" val="58660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5" fill="hold" grpId="0" nodeType="afterEffect">
                                  <p:stCondLst>
                                    <p:cond delay="0"/>
                                  </p:stCondLst>
                                  <p:childTnLst>
                                    <p:set>
                                      <p:cBhvr>
                                        <p:cTn id="17" dur="1" fill="hold">
                                          <p:stCondLst>
                                            <p:cond delay="0"/>
                                          </p:stCondLst>
                                        </p:cTn>
                                        <p:tgtEl>
                                          <p:spTgt spid="17">
                                            <p:bg/>
                                          </p:spTgt>
                                        </p:tgtEl>
                                        <p:attrNameLst>
                                          <p:attrName>style.visibility</p:attrName>
                                        </p:attrNameLst>
                                      </p:cBhvr>
                                      <p:to>
                                        <p:strVal val="visible"/>
                                      </p:to>
                                    </p:set>
                                    <p:animEffect transition="in" filter="randombar(vertical)">
                                      <p:cBhvr>
                                        <p:cTn id="18" dur="500"/>
                                        <p:tgtEl>
                                          <p:spTgt spid="17">
                                            <p:bg/>
                                          </p:spTgt>
                                        </p:tgtEl>
                                      </p:cBhvr>
                                    </p:animEffect>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randombar(vertical)">
                                      <p:cBhvr>
                                        <p:cTn id="22" dur="500"/>
                                        <p:tgtEl>
                                          <p:spTgt spid="17">
                                            <p:txEl>
                                              <p:pRg st="0" end="0"/>
                                            </p:txEl>
                                          </p:spTgt>
                                        </p:tgtEl>
                                      </p:cBhvr>
                                    </p:animEffect>
                                  </p:childTnLst>
                                </p:cTn>
                              </p:par>
                            </p:childTnLst>
                          </p:cTn>
                        </p:par>
                        <p:par>
                          <p:cTn id="23" fill="hold">
                            <p:stCondLst>
                              <p:cond delay="2000"/>
                            </p:stCondLst>
                            <p:childTnLst>
                              <p:par>
                                <p:cTn id="24" presetID="16" presetClass="emph" presetSubtype="0" fill="hold" grpId="0" nodeType="afterEffect">
                                  <p:stCondLst>
                                    <p:cond delay="0"/>
                                  </p:stCondLst>
                                  <p:iterate type="lt">
                                    <p:tmPct val="4000"/>
                                  </p:iterate>
                                  <p:childTnLst>
                                    <p:set>
                                      <p:cBhvr override="childStyle">
                                        <p:cTn id="25" dur="1000" fill="hold"/>
                                        <p:tgtEl>
                                          <p:spTgt spid="7"/>
                                        </p:tgtEl>
                                        <p:attrNameLst>
                                          <p:attrName>style.color</p:attrName>
                                        </p:attrNameLst>
                                      </p:cBhvr>
                                      <p:to>
                                        <p:clrVal>
                                          <a:srgbClr val="FFFFFF"/>
                                        </p:clrVal>
                                      </p:to>
                                    </p:set>
                                    <p:set>
                                      <p:cBhvr>
                                        <p:cTn id="26" dur="1000" fill="hold"/>
                                        <p:tgtEl>
                                          <p:spTgt spid="7"/>
                                        </p:tgtEl>
                                        <p:attrNameLst>
                                          <p:attrName>fillcolor</p:attrName>
                                        </p:attrNameLst>
                                      </p:cBhvr>
                                      <p:to>
                                        <p:clrVal>
                                          <a:srgbClr val="FFFFFF"/>
                                        </p:clrVal>
                                      </p:to>
                                    </p:set>
                                    <p:set>
                                      <p:cBhvr>
                                        <p:cTn id="27" dur="10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7" grpId="0" uiExpand="1" build="allAtOnce"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7" y="1435261"/>
            <a:ext cx="9297328" cy="4237273"/>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EXPLORATORY DATA ANALYSIS</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833095" y="1661142"/>
            <a:ext cx="8843340" cy="3170099"/>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The Bayesian average gives the rating to a movie considering the total ratings given to the movie, the ratings and the confidence value that you provide for the rating to be genuine. </a:t>
            </a:r>
          </a:p>
          <a:p>
            <a:endParaRPr lang="en-US" sz="2000" b="1" dirty="0">
              <a:solidFill>
                <a:schemeClr val="bg1">
                  <a:alpha val="0"/>
                </a:schemeClr>
              </a:solidFill>
              <a:latin typeface="Calibri" panose="020F0502020204030204" pitchFamily="34" charset="0"/>
            </a:endParaRPr>
          </a:p>
          <a:p>
            <a:r>
              <a:rPr lang="en-US" sz="2000" b="1" dirty="0">
                <a:solidFill>
                  <a:schemeClr val="bg1">
                    <a:alpha val="0"/>
                  </a:schemeClr>
                </a:solidFill>
                <a:latin typeface="Calibri" panose="020F0502020204030204" pitchFamily="34" charset="0"/>
              </a:rPr>
              <a:t>Bayesian avg = C x M + (x1 + x2 + x3 + … + </a:t>
            </a:r>
            <a:r>
              <a:rPr lang="en-US" sz="2000" b="1" dirty="0" err="1">
                <a:solidFill>
                  <a:schemeClr val="bg1">
                    <a:alpha val="0"/>
                  </a:schemeClr>
                </a:solidFill>
                <a:latin typeface="Calibri" panose="020F0502020204030204" pitchFamily="34" charset="0"/>
              </a:rPr>
              <a:t>xn</a:t>
            </a:r>
            <a:r>
              <a:rPr lang="en-US" sz="2000" b="1" dirty="0">
                <a:solidFill>
                  <a:schemeClr val="bg1">
                    <a:alpha val="0"/>
                  </a:schemeClr>
                </a:solidFill>
                <a:latin typeface="Calibri" panose="020F0502020204030204" pitchFamily="34" charset="0"/>
              </a:rPr>
              <a:t>) / C + n</a:t>
            </a:r>
          </a:p>
          <a:p>
            <a:r>
              <a:rPr lang="en-US" sz="2000" b="1" dirty="0">
                <a:solidFill>
                  <a:schemeClr val="bg1">
                    <a:alpha val="0"/>
                  </a:schemeClr>
                </a:solidFill>
                <a:latin typeface="Calibri" panose="020F0502020204030204" pitchFamily="34" charset="0"/>
              </a:rPr>
              <a:t>where,</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C is the confidence value or expected value.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M is the prior mean</a:t>
            </a:r>
          </a:p>
          <a:p>
            <a:pPr marL="342900" indent="-342900">
              <a:buFont typeface="Arial" panose="020B0604020202020204" pitchFamily="34" charset="0"/>
              <a:buChar char="•"/>
            </a:pPr>
            <a:r>
              <a:rPr lang="en-US" sz="2000" b="1" dirty="0" err="1">
                <a:solidFill>
                  <a:schemeClr val="bg1">
                    <a:alpha val="0"/>
                  </a:schemeClr>
                </a:solidFill>
                <a:latin typeface="Calibri" panose="020F0502020204030204" pitchFamily="34" charset="0"/>
              </a:rPr>
              <a:t>Xn</a:t>
            </a:r>
            <a:r>
              <a:rPr lang="en-US" sz="2000" b="1" dirty="0">
                <a:solidFill>
                  <a:schemeClr val="bg1">
                    <a:alpha val="0"/>
                  </a:schemeClr>
                </a:solidFill>
                <a:latin typeface="Calibri" panose="020F0502020204030204" pitchFamily="34" charset="0"/>
              </a:rPr>
              <a:t> is the sum of all the individual ratings of the movies</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n is the no. of ratings of the given movie</a:t>
            </a:r>
          </a:p>
        </p:txBody>
      </p:sp>
      <p:pic>
        <p:nvPicPr>
          <p:cNvPr id="16" name="Picture 15">
            <a:extLst>
              <a:ext uri="{FF2B5EF4-FFF2-40B4-BE49-F238E27FC236}">
                <a16:creationId xmlns:a16="http://schemas.microsoft.com/office/drawing/2014/main" id="{EE1D8302-83E5-47AA-0E39-FE9C191CC0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38" b="96154" l="3922" r="92484">
                        <a14:foregroundMark x1="92484" y1="57692" x2="92484" y2="57692"/>
                        <a14:foregroundMark x1="84967" y1="26496" x2="84967" y2="26496"/>
                        <a14:foregroundMark x1="80719" y1="26496" x2="80719" y2="26496"/>
                        <a14:foregroundMark x1="73529" y1="27778" x2="73529" y2="27778"/>
                        <a14:foregroundMark x1="64706" y1="28205" x2="64706" y2="28205"/>
                        <a14:foregroundMark x1="57843" y1="29060" x2="57843" y2="29060"/>
                        <a14:foregroundMark x1="54575" y1="17949" x2="89216" y2="6838"/>
                        <a14:foregroundMark x1="92484" y1="27350" x2="92484" y2="27350"/>
                        <a14:foregroundMark x1="42484" y1="91880" x2="42484" y2="91880"/>
                        <a14:foregroundMark x1="53922" y1="94872" x2="53922" y2="94872"/>
                        <a14:foregroundMark x1="59477" y1="96154" x2="51307" y2="93162"/>
                        <a14:foregroundMark x1="51307" y1="96581" x2="51307" y2="96581"/>
                        <a14:foregroundMark x1="42810" y1="92308" x2="40523" y2="93590"/>
                        <a14:foregroundMark x1="9573" y1="80754" x2="15033" y2="79915"/>
                        <a14:foregroundMark x1="13243" y1="73215" x2="15033" y2="73077"/>
                        <a14:foregroundMark x1="9477" y1="73504" x2="12225" y2="73293"/>
                        <a14:foregroundMark x1="3922" y1="73077" x2="3922" y2="74359"/>
                        <a14:foregroundMark x1="4575" y1="77350" x2="4575" y2="77350"/>
                        <a14:foregroundMark x1="5882" y1="79060" x2="5882" y2="79060"/>
                        <a14:backgroundMark x1="9150" y1="76923" x2="9150" y2="76923"/>
                        <a14:backgroundMark x1="10458" y1="76923" x2="11438" y2="76923"/>
                        <a14:backgroundMark x1="7843" y1="79487" x2="5229" y2="82906"/>
                      </a14:backgroundRemoval>
                    </a14:imgEffect>
                  </a14:imgLayer>
                </a14:imgProps>
              </a:ext>
              <a:ext uri="{28A0092B-C50C-407E-A947-70E740481C1C}">
                <a14:useLocalDpi xmlns:a14="http://schemas.microsoft.com/office/drawing/2010/main" val="0"/>
              </a:ext>
            </a:extLst>
          </a:blip>
          <a:stretch>
            <a:fillRect/>
          </a:stretch>
        </p:blipFill>
        <p:spPr>
          <a:xfrm>
            <a:off x="8930109" y="4332376"/>
            <a:ext cx="2914650" cy="2228850"/>
          </a:xfrm>
          <a:prstGeom prst="rect">
            <a:avLst/>
          </a:prstGeom>
          <a:ln w="22225">
            <a:noFill/>
          </a:ln>
          <a:effectLst>
            <a:outerShdw blurRad="254000" dist="88900" algn="ctr" rotWithShape="0">
              <a:srgbClr val="000000">
                <a:alpha val="99000"/>
              </a:srgbClr>
            </a:outerShdw>
          </a:effectLst>
        </p:spPr>
      </p:pic>
      <p:sp>
        <p:nvSpPr>
          <p:cNvPr id="17" name="Rectangle: Rounded Corners 16">
            <a:extLst>
              <a:ext uri="{FF2B5EF4-FFF2-40B4-BE49-F238E27FC236}">
                <a16:creationId xmlns:a16="http://schemas.microsoft.com/office/drawing/2014/main" id="{50CD05C7-9879-CE94-1545-4AE0337D3FCF}"/>
              </a:ext>
            </a:extLst>
          </p:cNvPr>
          <p:cNvSpPr/>
          <p:nvPr/>
        </p:nvSpPr>
        <p:spPr>
          <a:xfrm>
            <a:off x="1076446"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Bayesian average rating</a:t>
            </a:r>
            <a:endParaRPr lang="en-IN" b="1" dirty="0">
              <a:solidFill>
                <a:schemeClr val="bg1"/>
              </a:solidFill>
            </a:endParaRPr>
          </a:p>
        </p:txBody>
      </p:sp>
      <p:sp>
        <p:nvSpPr>
          <p:cNvPr id="11" name="TextBox 10">
            <a:extLst>
              <a:ext uri="{FF2B5EF4-FFF2-40B4-BE49-F238E27FC236}">
                <a16:creationId xmlns:a16="http://schemas.microsoft.com/office/drawing/2014/main" id="{B221F2D4-3305-C0A6-3894-2DA384417403}"/>
              </a:ext>
            </a:extLst>
          </p:cNvPr>
          <p:cNvSpPr txBox="1"/>
          <p:nvPr/>
        </p:nvSpPr>
        <p:spPr>
          <a:xfrm>
            <a:off x="802871" y="4831241"/>
            <a:ext cx="8843340" cy="400110"/>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After using the Bayesian average, Now we can find the top rated movies. </a:t>
            </a:r>
          </a:p>
        </p:txBody>
      </p:sp>
    </p:spTree>
    <p:extLst>
      <p:ext uri="{BB962C8B-B14F-4D97-AF65-F5344CB8AC3E}">
        <p14:creationId xmlns:p14="http://schemas.microsoft.com/office/powerpoint/2010/main" val="329466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randombar(vertical)">
                                      <p:cBhvr>
                                        <p:cTn id="7" dur="500"/>
                                        <p:tgtEl>
                                          <p:spTgt spid="17">
                                            <p:bg/>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randombar(vertical)">
                                      <p:cBhvr>
                                        <p:cTn id="11" dur="500"/>
                                        <p:tgtEl>
                                          <p:spTgt spid="17">
                                            <p:txEl>
                                              <p:pRg st="0" end="0"/>
                                            </p:txEl>
                                          </p:spTgt>
                                        </p:tgtEl>
                                      </p:cBhvr>
                                    </p:animEffect>
                                  </p:childTnLst>
                                </p:cTn>
                              </p:par>
                            </p:childTnLst>
                          </p:cTn>
                        </p:par>
                        <p:par>
                          <p:cTn id="12" fill="hold">
                            <p:stCondLst>
                              <p:cond delay="1000"/>
                            </p:stCondLst>
                            <p:childTnLst>
                              <p:par>
                                <p:cTn id="13" presetID="16" presetClass="emph" presetSubtype="0" fill="hold" grpId="0" nodeType="afterEffect">
                                  <p:stCondLst>
                                    <p:cond delay="0"/>
                                  </p:stCondLst>
                                  <p:iterate type="lt">
                                    <p:tmPct val="4000"/>
                                  </p:iterate>
                                  <p:childTnLst>
                                    <p:set>
                                      <p:cBhvr override="childStyle">
                                        <p:cTn id="14" dur="1000" fill="hold"/>
                                        <p:tgtEl>
                                          <p:spTgt spid="7"/>
                                        </p:tgtEl>
                                        <p:attrNameLst>
                                          <p:attrName>style.color</p:attrName>
                                        </p:attrNameLst>
                                      </p:cBhvr>
                                      <p:to>
                                        <p:clrVal>
                                          <a:srgbClr val="FFFFFF"/>
                                        </p:clrVal>
                                      </p:to>
                                    </p:set>
                                    <p:set>
                                      <p:cBhvr>
                                        <p:cTn id="15" dur="1000" fill="hold"/>
                                        <p:tgtEl>
                                          <p:spTgt spid="7"/>
                                        </p:tgtEl>
                                        <p:attrNameLst>
                                          <p:attrName>fillcolor</p:attrName>
                                        </p:attrNameLst>
                                      </p:cBhvr>
                                      <p:to>
                                        <p:clrVal>
                                          <a:srgbClr val="FFFFFF"/>
                                        </p:clrVal>
                                      </p:to>
                                    </p:set>
                                    <p:set>
                                      <p:cBhvr>
                                        <p:cTn id="16" dur="1000" fill="hold"/>
                                        <p:tgtEl>
                                          <p:spTgt spid="7"/>
                                        </p:tgtEl>
                                        <p:attrNameLst>
                                          <p:attrName>fill.type</p:attrName>
                                        </p:attrNameLst>
                                      </p:cBhvr>
                                      <p:to>
                                        <p:strVal val="solid"/>
                                      </p:to>
                                    </p:set>
                                  </p:childTnLst>
                                </p:cTn>
                              </p:par>
                            </p:childTnLst>
                          </p:cTn>
                        </p:par>
                        <p:par>
                          <p:cTn id="17" fill="hold">
                            <p:stCondLst>
                              <p:cond delay="14880"/>
                            </p:stCondLst>
                            <p:childTnLst>
                              <p:par>
                                <p:cTn id="18" presetID="16" presetClass="emph" presetSubtype="0" fill="hold" grpId="0" nodeType="afterEffect">
                                  <p:stCondLst>
                                    <p:cond delay="0"/>
                                  </p:stCondLst>
                                  <p:iterate type="lt">
                                    <p:tmPct val="4000"/>
                                  </p:iterate>
                                  <p:childTnLst>
                                    <p:set>
                                      <p:cBhvr override="childStyle">
                                        <p:cTn id="19" dur="1000" fill="hold"/>
                                        <p:tgtEl>
                                          <p:spTgt spid="11"/>
                                        </p:tgtEl>
                                        <p:attrNameLst>
                                          <p:attrName>style.color</p:attrName>
                                        </p:attrNameLst>
                                      </p:cBhvr>
                                      <p:to>
                                        <p:clrVal>
                                          <a:srgbClr val="FFFFFF"/>
                                        </p:clrVal>
                                      </p:to>
                                    </p:set>
                                    <p:set>
                                      <p:cBhvr>
                                        <p:cTn id="20" dur="1000" fill="hold"/>
                                        <p:tgtEl>
                                          <p:spTgt spid="11"/>
                                        </p:tgtEl>
                                        <p:attrNameLst>
                                          <p:attrName>fillcolor</p:attrName>
                                        </p:attrNameLst>
                                      </p:cBhvr>
                                      <p:to>
                                        <p:clrVal>
                                          <a:srgbClr val="FFFFFF"/>
                                        </p:clrVal>
                                      </p:to>
                                    </p:set>
                                    <p:set>
                                      <p:cBhvr>
                                        <p:cTn id="21" dur="10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uiExpand="1" build="allAtOnce" animBg="1"/>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7" y="1435261"/>
            <a:ext cx="9297328" cy="4237273"/>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EXPLORATORY DATA ANALYSIS</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833095" y="1661142"/>
            <a:ext cx="8843340" cy="707886"/>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We merge the Bayesian values with the ratings </a:t>
            </a:r>
            <a:r>
              <a:rPr lang="en-US" sz="2000" b="1" dirty="0" err="1">
                <a:solidFill>
                  <a:schemeClr val="bg1">
                    <a:alpha val="0"/>
                  </a:schemeClr>
                </a:solidFill>
                <a:latin typeface="Calibri" panose="020F0502020204030204" pitchFamily="34" charset="0"/>
              </a:rPr>
              <a:t>dataframe</a:t>
            </a:r>
            <a:r>
              <a:rPr lang="en-US" sz="2000" b="1" dirty="0">
                <a:solidFill>
                  <a:schemeClr val="bg1">
                    <a:alpha val="0"/>
                  </a:schemeClr>
                </a:solidFill>
                <a:latin typeface="Calibri" panose="020F0502020204030204" pitchFamily="34" charset="0"/>
              </a:rPr>
              <a:t> and also the titles of movies from the movies </a:t>
            </a:r>
            <a:r>
              <a:rPr lang="en-US" sz="2000" b="1" dirty="0" err="1">
                <a:solidFill>
                  <a:schemeClr val="bg1">
                    <a:alpha val="0"/>
                  </a:schemeClr>
                </a:solidFill>
                <a:latin typeface="Calibri" panose="020F0502020204030204" pitchFamily="34" charset="0"/>
              </a:rPr>
              <a:t>dataframe</a:t>
            </a:r>
            <a:r>
              <a:rPr lang="en-US" sz="2000" b="1" dirty="0">
                <a:solidFill>
                  <a:schemeClr val="bg1">
                    <a:alpha val="0"/>
                  </a:schemeClr>
                </a:solidFill>
                <a:latin typeface="Calibri" panose="020F0502020204030204" pitchFamily="34" charset="0"/>
              </a:rPr>
              <a:t>. Now, the top 10 movies are</a:t>
            </a:r>
          </a:p>
        </p:txBody>
      </p:sp>
      <p:pic>
        <p:nvPicPr>
          <p:cNvPr id="16" name="Picture 15">
            <a:extLst>
              <a:ext uri="{FF2B5EF4-FFF2-40B4-BE49-F238E27FC236}">
                <a16:creationId xmlns:a16="http://schemas.microsoft.com/office/drawing/2014/main" id="{EE1D8302-83E5-47AA-0E39-FE9C191CC0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38" b="96154" l="3922" r="92484">
                        <a14:foregroundMark x1="92484" y1="57692" x2="92484" y2="57692"/>
                        <a14:foregroundMark x1="84967" y1="26496" x2="84967" y2="26496"/>
                        <a14:foregroundMark x1="80719" y1="26496" x2="80719" y2="26496"/>
                        <a14:foregroundMark x1="73529" y1="27778" x2="73529" y2="27778"/>
                        <a14:foregroundMark x1="64706" y1="28205" x2="64706" y2="28205"/>
                        <a14:foregroundMark x1="57843" y1="29060" x2="57843" y2="29060"/>
                        <a14:foregroundMark x1="54575" y1="17949" x2="89216" y2="6838"/>
                        <a14:foregroundMark x1="92484" y1="27350" x2="92484" y2="27350"/>
                        <a14:foregroundMark x1="42484" y1="91880" x2="42484" y2="91880"/>
                        <a14:foregroundMark x1="53922" y1="94872" x2="53922" y2="94872"/>
                        <a14:foregroundMark x1="59477" y1="96154" x2="51307" y2="93162"/>
                        <a14:foregroundMark x1="51307" y1="96581" x2="51307" y2="96581"/>
                        <a14:foregroundMark x1="42810" y1="92308" x2="40523" y2="93590"/>
                        <a14:foregroundMark x1="9573" y1="80754" x2="15033" y2="79915"/>
                        <a14:foregroundMark x1="13243" y1="73215" x2="15033" y2="73077"/>
                        <a14:foregroundMark x1="9477" y1="73504" x2="12225" y2="73293"/>
                        <a14:foregroundMark x1="3922" y1="73077" x2="3922" y2="74359"/>
                        <a14:foregroundMark x1="4575" y1="77350" x2="4575" y2="77350"/>
                        <a14:foregroundMark x1="5882" y1="79060" x2="5882" y2="79060"/>
                        <a14:backgroundMark x1="9150" y1="76923" x2="9150" y2="76923"/>
                        <a14:backgroundMark x1="10458" y1="76923" x2="11438" y2="76923"/>
                        <a14:backgroundMark x1="7843" y1="79487" x2="5229" y2="82906"/>
                      </a14:backgroundRemoval>
                    </a14:imgEffect>
                  </a14:imgLayer>
                </a14:imgProps>
              </a:ext>
              <a:ext uri="{28A0092B-C50C-407E-A947-70E740481C1C}">
                <a14:useLocalDpi xmlns:a14="http://schemas.microsoft.com/office/drawing/2010/main" val="0"/>
              </a:ext>
            </a:extLst>
          </a:blip>
          <a:stretch>
            <a:fillRect/>
          </a:stretch>
        </p:blipFill>
        <p:spPr>
          <a:xfrm>
            <a:off x="8930109" y="4332376"/>
            <a:ext cx="2914650" cy="2228850"/>
          </a:xfrm>
          <a:prstGeom prst="rect">
            <a:avLst/>
          </a:prstGeom>
          <a:ln w="22225">
            <a:noFill/>
          </a:ln>
          <a:effectLst>
            <a:outerShdw blurRad="254000" dist="88900" algn="ctr" rotWithShape="0">
              <a:srgbClr val="000000">
                <a:alpha val="99000"/>
              </a:srgbClr>
            </a:outerShdw>
          </a:effectLst>
        </p:spPr>
      </p:pic>
      <p:sp>
        <p:nvSpPr>
          <p:cNvPr id="17" name="Rectangle: Rounded Corners 16">
            <a:extLst>
              <a:ext uri="{FF2B5EF4-FFF2-40B4-BE49-F238E27FC236}">
                <a16:creationId xmlns:a16="http://schemas.microsoft.com/office/drawing/2014/main" id="{50CD05C7-9879-CE94-1545-4AE0337D3FCF}"/>
              </a:ext>
            </a:extLst>
          </p:cNvPr>
          <p:cNvSpPr/>
          <p:nvPr/>
        </p:nvSpPr>
        <p:spPr>
          <a:xfrm>
            <a:off x="1076446"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Movies</a:t>
            </a:r>
            <a:endParaRPr lang="en-IN" b="1" dirty="0">
              <a:solidFill>
                <a:schemeClr val="bg1"/>
              </a:solidFill>
            </a:endParaRPr>
          </a:p>
        </p:txBody>
      </p:sp>
      <p:pic>
        <p:nvPicPr>
          <p:cNvPr id="8" name="Picture 7">
            <a:extLst>
              <a:ext uri="{FF2B5EF4-FFF2-40B4-BE49-F238E27FC236}">
                <a16:creationId xmlns:a16="http://schemas.microsoft.com/office/drawing/2014/main" id="{475556F8-D054-F00B-5FF3-E944C0B18FA3}"/>
              </a:ext>
            </a:extLst>
          </p:cNvPr>
          <p:cNvPicPr>
            <a:picLocks noChangeAspect="1"/>
          </p:cNvPicPr>
          <p:nvPr/>
        </p:nvPicPr>
        <p:blipFill>
          <a:blip r:embed="rId7"/>
          <a:stretch>
            <a:fillRect/>
          </a:stretch>
        </p:blipFill>
        <p:spPr>
          <a:xfrm>
            <a:off x="864782" y="2594909"/>
            <a:ext cx="7738256" cy="3681115"/>
          </a:xfrm>
          <a:prstGeom prst="rect">
            <a:avLst/>
          </a:prstGeom>
          <a:ln w="25400">
            <a:solidFill>
              <a:schemeClr val="bg1"/>
            </a:solidFill>
          </a:ln>
          <a:effectLst>
            <a:outerShdw blurRad="203200" sx="104000" sy="104000" algn="ctr" rotWithShape="0">
              <a:srgbClr val="000000"/>
            </a:outerShdw>
          </a:effectLst>
        </p:spPr>
      </p:pic>
      <p:sp>
        <p:nvSpPr>
          <p:cNvPr id="10" name="Speech Bubble: Rectangle with Corners Rounded 9">
            <a:extLst>
              <a:ext uri="{FF2B5EF4-FFF2-40B4-BE49-F238E27FC236}">
                <a16:creationId xmlns:a16="http://schemas.microsoft.com/office/drawing/2014/main" id="{337A6312-D389-BA58-4E85-B51A9E9DA469}"/>
              </a:ext>
            </a:extLst>
          </p:cNvPr>
          <p:cNvSpPr/>
          <p:nvPr/>
        </p:nvSpPr>
        <p:spPr>
          <a:xfrm>
            <a:off x="8785185" y="2594909"/>
            <a:ext cx="3059574" cy="1537253"/>
          </a:xfrm>
          <a:prstGeom prst="wedgeRoundRectCallout">
            <a:avLst>
              <a:gd name="adj1" fmla="val -10619"/>
              <a:gd name="adj2" fmla="val 75300"/>
              <a:gd name="adj3" fmla="val 16667"/>
            </a:avLst>
          </a:prstGeom>
          <a:solidFill>
            <a:schemeClr val="tx1">
              <a:alpha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Of course this makes sense because all of these are famous movies till date.</a:t>
            </a:r>
            <a:endParaRPr lang="en-IN" b="1" dirty="0"/>
          </a:p>
        </p:txBody>
      </p:sp>
    </p:spTree>
    <p:extLst>
      <p:ext uri="{BB962C8B-B14F-4D97-AF65-F5344CB8AC3E}">
        <p14:creationId xmlns:p14="http://schemas.microsoft.com/office/powerpoint/2010/main" val="108311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randombar(vertical)">
                                      <p:cBhvr>
                                        <p:cTn id="7" dur="500"/>
                                        <p:tgtEl>
                                          <p:spTgt spid="17">
                                            <p:bg/>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randombar(vertical)">
                                      <p:cBhvr>
                                        <p:cTn id="11" dur="500"/>
                                        <p:tgtEl>
                                          <p:spTgt spid="17">
                                            <p:txEl>
                                              <p:pRg st="0" end="0"/>
                                            </p:txEl>
                                          </p:spTgt>
                                        </p:tgtEl>
                                      </p:cBhvr>
                                    </p:animEffect>
                                  </p:childTnLst>
                                </p:cTn>
                              </p:par>
                            </p:childTnLst>
                          </p:cTn>
                        </p:par>
                        <p:par>
                          <p:cTn id="12" fill="hold">
                            <p:stCondLst>
                              <p:cond delay="1000"/>
                            </p:stCondLst>
                            <p:childTnLst>
                              <p:par>
                                <p:cTn id="13" presetID="16" presetClass="emph" presetSubtype="0" fill="hold" grpId="0" nodeType="afterEffect">
                                  <p:stCondLst>
                                    <p:cond delay="0"/>
                                  </p:stCondLst>
                                  <p:iterate type="lt">
                                    <p:tmPct val="4000"/>
                                  </p:iterate>
                                  <p:childTnLst>
                                    <p:set>
                                      <p:cBhvr override="childStyle">
                                        <p:cTn id="14" dur="1000" fill="hold"/>
                                        <p:tgtEl>
                                          <p:spTgt spid="7"/>
                                        </p:tgtEl>
                                        <p:attrNameLst>
                                          <p:attrName>style.color</p:attrName>
                                        </p:attrNameLst>
                                      </p:cBhvr>
                                      <p:to>
                                        <p:clrVal>
                                          <a:srgbClr val="FFFFFF"/>
                                        </p:clrVal>
                                      </p:to>
                                    </p:set>
                                    <p:set>
                                      <p:cBhvr>
                                        <p:cTn id="15" dur="1000" fill="hold"/>
                                        <p:tgtEl>
                                          <p:spTgt spid="7"/>
                                        </p:tgtEl>
                                        <p:attrNameLst>
                                          <p:attrName>fillcolor</p:attrName>
                                        </p:attrNameLst>
                                      </p:cBhvr>
                                      <p:to>
                                        <p:clrVal>
                                          <a:srgbClr val="FFFFFF"/>
                                        </p:clrVal>
                                      </p:to>
                                    </p:set>
                                    <p:set>
                                      <p:cBhvr>
                                        <p:cTn id="16" dur="1000" fill="hold"/>
                                        <p:tgtEl>
                                          <p:spTgt spid="7"/>
                                        </p:tgtEl>
                                        <p:attrNameLst>
                                          <p:attrName>fill.type</p:attrName>
                                        </p:attrNameLst>
                                      </p:cBhvr>
                                      <p:to>
                                        <p:strVal val="solid"/>
                                      </p:to>
                                    </p:set>
                                  </p:childTnLst>
                                </p:cTn>
                              </p:par>
                              <p:par>
                                <p:cTn id="17" presetID="22" presetClass="entr" presetSubtype="8" fill="hold" nodeType="withEffect">
                                  <p:stCondLst>
                                    <p:cond delay="40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1000"/>
                                        <p:tgtEl>
                                          <p:spTgt spid="8"/>
                                        </p:tgtEl>
                                      </p:cBhvr>
                                    </p:animEffect>
                                  </p:childTnLst>
                                </p:cTn>
                              </p:par>
                            </p:childTnLst>
                          </p:cTn>
                        </p:par>
                        <p:par>
                          <p:cTn id="20" fill="hold">
                            <p:stCondLst>
                              <p:cond delay="6560"/>
                            </p:stCondLst>
                            <p:childTnLst>
                              <p:par>
                                <p:cTn id="21" presetID="22" presetClass="entr" presetSubtype="4" fill="hold" grpId="0" nodeType="afterEffect">
                                  <p:stCondLst>
                                    <p:cond delay="124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uiExpand="1" build="allAtOnce"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95E78D-721A-9854-F468-C006D25CA942}"/>
              </a:ext>
            </a:extLst>
          </p:cNvPr>
          <p:cNvSpPr txBox="1"/>
          <p:nvPr/>
        </p:nvSpPr>
        <p:spPr>
          <a:xfrm>
            <a:off x="355149" y="-1483359"/>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2" name="TextBox 1">
            <a:extLst>
              <a:ext uri="{FF2B5EF4-FFF2-40B4-BE49-F238E27FC236}">
                <a16:creationId xmlns:a16="http://schemas.microsoft.com/office/drawing/2014/main" id="{271E6871-106E-71CB-0AA2-7F9E75BA88B7}"/>
              </a:ext>
            </a:extLst>
          </p:cNvPr>
          <p:cNvSpPr txBox="1"/>
          <p:nvPr/>
        </p:nvSpPr>
        <p:spPr>
          <a:xfrm>
            <a:off x="355149" y="-837028"/>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rgbClr val="92D050"/>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dirty="0"/>
              <a:t>1. SUPERMART GROCERY SALES ANALYSIS</a:t>
            </a:r>
          </a:p>
        </p:txBody>
      </p:sp>
      <p:sp>
        <p:nvSpPr>
          <p:cNvPr id="16" name="Rectangle: Rounded Corners 15">
            <a:extLst>
              <a:ext uri="{FF2B5EF4-FFF2-40B4-BE49-F238E27FC236}">
                <a16:creationId xmlns:a16="http://schemas.microsoft.com/office/drawing/2014/main" id="{20C3C6B3-BAA5-C3C6-9D17-A49F7C45DE29}"/>
              </a:ext>
            </a:extLst>
          </p:cNvPr>
          <p:cNvSpPr/>
          <p:nvPr/>
        </p:nvSpPr>
        <p:spPr>
          <a:xfrm>
            <a:off x="609600" y="1173480"/>
            <a:ext cx="10972800" cy="5212080"/>
          </a:xfrm>
          <a:prstGeom prst="roundRect">
            <a:avLst>
              <a:gd name="adj" fmla="val 3801"/>
            </a:avLst>
          </a:prstGeom>
          <a:solidFill>
            <a:schemeClr val="bg1">
              <a:alpha val="70000"/>
            </a:schemeClr>
          </a:solidFill>
          <a:ln w="57150">
            <a:solidFill>
              <a:schemeClr val="accent4">
                <a:lumMod val="75000"/>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9A48F8FE-06F1-355F-49AA-A50D1799785E}"/>
              </a:ext>
            </a:extLst>
          </p:cNvPr>
          <p:cNvSpPr txBox="1"/>
          <p:nvPr/>
        </p:nvSpPr>
        <p:spPr>
          <a:xfrm>
            <a:off x="853440" y="1377646"/>
            <a:ext cx="10485120" cy="4832092"/>
          </a:xfrm>
          <a:prstGeom prst="rect">
            <a:avLst/>
          </a:prstGeom>
          <a:noFill/>
        </p:spPr>
        <p:txBody>
          <a:bodyPr wrap="square">
            <a:spAutoFit/>
          </a:bodyPr>
          <a:lstStyle/>
          <a:p>
            <a:pPr marL="0" algn="l" rtl="0" eaLnBrk="1" latinLnBrk="0" hangingPunct="1">
              <a:spcBef>
                <a:spcPts val="0"/>
              </a:spcBef>
              <a:spcAft>
                <a:spcPts val="0"/>
              </a:spcAft>
            </a:pPr>
            <a:r>
              <a:rPr lang="en-US" sz="2400" b="1" kern="1200" dirty="0">
                <a:solidFill>
                  <a:schemeClr val="tx1">
                    <a:alpha val="0"/>
                  </a:schemeClr>
                </a:solidFill>
                <a:effectLst/>
                <a:latin typeface="Calibri" panose="020F0502020204030204" pitchFamily="34" charset="0"/>
                <a:ea typeface="+mn-ea"/>
                <a:cs typeface="+mn-cs"/>
              </a:rPr>
              <a:t>	This project primarily focuses on the sales of grocery products from a </a:t>
            </a:r>
            <a:r>
              <a:rPr lang="en-US" sz="2400" b="1" dirty="0" err="1">
                <a:solidFill>
                  <a:schemeClr val="tx1">
                    <a:alpha val="0"/>
                  </a:schemeClr>
                </a:solidFill>
                <a:latin typeface="Calibri" panose="020F0502020204030204" pitchFamily="34" charset="0"/>
              </a:rPr>
              <a:t>S</a:t>
            </a:r>
            <a:r>
              <a:rPr lang="en-US" sz="2400" b="1" kern="1200" dirty="0" err="1">
                <a:solidFill>
                  <a:schemeClr val="tx1">
                    <a:alpha val="0"/>
                  </a:schemeClr>
                </a:solidFill>
                <a:effectLst/>
                <a:latin typeface="Calibri" panose="020F0502020204030204" pitchFamily="34" charset="0"/>
                <a:ea typeface="+mn-ea"/>
                <a:cs typeface="+mn-cs"/>
              </a:rPr>
              <a:t>upermart</a:t>
            </a:r>
            <a:r>
              <a:rPr lang="en-US" sz="2400" b="1" kern="1200" dirty="0">
                <a:solidFill>
                  <a:schemeClr val="tx1">
                    <a:alpha val="0"/>
                  </a:schemeClr>
                </a:solidFill>
                <a:effectLst/>
                <a:latin typeface="Calibri" panose="020F0502020204030204" pitchFamily="34" charset="0"/>
              </a:rPr>
              <a:t> store for a  period of 4 years. The objectives of the project are:</a:t>
            </a:r>
          </a:p>
          <a:p>
            <a:pPr marL="0" algn="l" rtl="0" eaLnBrk="1" latinLnBrk="0" hangingPunct="1">
              <a:spcBef>
                <a:spcPts val="0"/>
              </a:spcBef>
              <a:spcAft>
                <a:spcPts val="0"/>
              </a:spcAft>
            </a:pPr>
            <a:endParaRPr lang="en-IN" sz="1200" dirty="0">
              <a:solidFill>
                <a:schemeClr val="tx1">
                  <a:alpha val="0"/>
                </a:schemeClr>
              </a:solidFill>
              <a:effectLst/>
            </a:endParaRPr>
          </a:p>
          <a:p>
            <a:pPr marL="342900" indent="-342900" algn="l" rtl="0" eaLnBrk="1" latinLnBrk="0" hangingPunct="1">
              <a:spcBef>
                <a:spcPts val="0"/>
              </a:spcBef>
              <a:spcAft>
                <a:spcPts val="0"/>
              </a:spcAft>
              <a:buFont typeface="Arial" panose="020B0604020202020204" pitchFamily="34" charset="0"/>
              <a:buChar char="•"/>
            </a:pPr>
            <a:r>
              <a:rPr lang="en-US" sz="2400" b="1" kern="1200" dirty="0">
                <a:solidFill>
                  <a:schemeClr val="tx1">
                    <a:alpha val="0"/>
                  </a:schemeClr>
                </a:solidFill>
                <a:effectLst/>
                <a:latin typeface="Calibri" panose="020F0502020204030204" pitchFamily="34" charset="0"/>
                <a:ea typeface="+mn-ea"/>
                <a:cs typeface="+mn-cs"/>
              </a:rPr>
              <a:t>Import the</a:t>
            </a:r>
            <a:r>
              <a:rPr lang="en-US" sz="2400" b="1" kern="1200" dirty="0">
                <a:solidFill>
                  <a:schemeClr val="tx1">
                    <a:alpha val="0"/>
                  </a:schemeClr>
                </a:solidFill>
                <a:effectLst/>
                <a:latin typeface="Calibri" panose="020F0502020204030204" pitchFamily="34" charset="0"/>
              </a:rPr>
              <a:t> dataset and perform data cleaning on the dataset.</a:t>
            </a:r>
          </a:p>
          <a:p>
            <a:pPr marL="342900" indent="-342900" algn="l" rtl="0" eaLnBrk="1" latinLnBrk="0" hangingPunct="1">
              <a:spcBef>
                <a:spcPts val="0"/>
              </a:spcBef>
              <a:spcAft>
                <a:spcPts val="0"/>
              </a:spcAft>
              <a:buFont typeface="Arial" panose="020B0604020202020204" pitchFamily="34" charset="0"/>
              <a:buChar char="•"/>
            </a:pPr>
            <a:endParaRPr lang="en-IN" sz="1100" dirty="0">
              <a:solidFill>
                <a:schemeClr val="tx1">
                  <a:alpha val="0"/>
                </a:schemeClr>
              </a:solidFill>
              <a:effectLst/>
            </a:endParaRPr>
          </a:p>
          <a:p>
            <a:pPr marL="342900" indent="-342900" algn="l" rtl="0" eaLnBrk="1" latinLnBrk="0" hangingPunct="1">
              <a:spcBef>
                <a:spcPts val="0"/>
              </a:spcBef>
              <a:spcAft>
                <a:spcPts val="0"/>
              </a:spcAft>
              <a:buFont typeface="Arial" panose="020B0604020202020204" pitchFamily="34" charset="0"/>
              <a:buChar char="•"/>
            </a:pPr>
            <a:r>
              <a:rPr lang="en-US" sz="2400" b="1" kern="1200" dirty="0">
                <a:solidFill>
                  <a:schemeClr val="tx1">
                    <a:alpha val="0"/>
                  </a:schemeClr>
                </a:solidFill>
                <a:effectLst/>
                <a:latin typeface="Calibri" panose="020F0502020204030204" pitchFamily="34" charset="0"/>
              </a:rPr>
              <a:t>Check the data for missing values and handle the null values efficiently.</a:t>
            </a:r>
          </a:p>
          <a:p>
            <a:pPr marL="342900" indent="-342900" algn="l" rtl="0" eaLnBrk="1" latinLnBrk="0" hangingPunct="1">
              <a:spcBef>
                <a:spcPts val="0"/>
              </a:spcBef>
              <a:spcAft>
                <a:spcPts val="0"/>
              </a:spcAft>
              <a:buFont typeface="Arial" panose="020B0604020202020204" pitchFamily="34" charset="0"/>
              <a:buChar char="•"/>
            </a:pPr>
            <a:endParaRPr lang="en-IN" sz="1100" dirty="0">
              <a:solidFill>
                <a:schemeClr val="tx1">
                  <a:alpha val="0"/>
                </a:schemeClr>
              </a:solidFill>
              <a:effectLst/>
            </a:endParaRPr>
          </a:p>
          <a:p>
            <a:pPr marL="342900" indent="-342900" algn="l" rtl="0" eaLnBrk="1" latinLnBrk="0" hangingPunct="1">
              <a:spcBef>
                <a:spcPts val="0"/>
              </a:spcBef>
              <a:spcAft>
                <a:spcPts val="0"/>
              </a:spcAft>
              <a:buFont typeface="Arial" panose="020B0604020202020204" pitchFamily="34" charset="0"/>
              <a:buChar char="•"/>
            </a:pPr>
            <a:r>
              <a:rPr lang="en-US" sz="2400" b="1" kern="1200" dirty="0">
                <a:solidFill>
                  <a:schemeClr val="tx1">
                    <a:alpha val="0"/>
                  </a:schemeClr>
                </a:solidFill>
                <a:effectLst/>
                <a:latin typeface="Calibri" panose="020F0502020204030204" pitchFamily="34" charset="0"/>
              </a:rPr>
              <a:t>Perform Exploratory Data Analysis (EDA) over the dataset to find insights in the dataset.</a:t>
            </a:r>
          </a:p>
          <a:p>
            <a:pPr marL="342900" indent="-342900" algn="l" rtl="0" eaLnBrk="1" latinLnBrk="0" hangingPunct="1">
              <a:spcBef>
                <a:spcPts val="0"/>
              </a:spcBef>
              <a:spcAft>
                <a:spcPts val="0"/>
              </a:spcAft>
              <a:buFont typeface="Arial" panose="020B0604020202020204" pitchFamily="34" charset="0"/>
              <a:buChar char="•"/>
            </a:pPr>
            <a:endParaRPr lang="en-IN" sz="1100" dirty="0">
              <a:solidFill>
                <a:schemeClr val="tx1">
                  <a:alpha val="0"/>
                </a:schemeClr>
              </a:solidFill>
              <a:effectLst/>
            </a:endParaRPr>
          </a:p>
          <a:p>
            <a:pPr marL="342900" indent="-342900" algn="l" rtl="0" eaLnBrk="1" latinLnBrk="0" hangingPunct="1">
              <a:spcBef>
                <a:spcPts val="0"/>
              </a:spcBef>
              <a:spcAft>
                <a:spcPts val="0"/>
              </a:spcAft>
              <a:buFont typeface="Arial" panose="020B0604020202020204" pitchFamily="34" charset="0"/>
              <a:buChar char="•"/>
            </a:pPr>
            <a:r>
              <a:rPr lang="en-US" sz="2400" b="1" kern="1200" dirty="0">
                <a:solidFill>
                  <a:schemeClr val="tx1">
                    <a:alpha val="0"/>
                  </a:schemeClr>
                </a:solidFill>
                <a:effectLst/>
                <a:latin typeface="Calibri" panose="020F0502020204030204" pitchFamily="34" charset="0"/>
              </a:rPr>
              <a:t>Use various Data Visualization techniques to properly convey the insights and analysis.</a:t>
            </a:r>
          </a:p>
          <a:p>
            <a:pPr marL="342900" indent="-342900" algn="l" rtl="0" eaLnBrk="1" latinLnBrk="0" hangingPunct="1">
              <a:spcBef>
                <a:spcPts val="0"/>
              </a:spcBef>
              <a:spcAft>
                <a:spcPts val="0"/>
              </a:spcAft>
              <a:buFont typeface="Arial" panose="020B0604020202020204" pitchFamily="34" charset="0"/>
              <a:buChar char="•"/>
            </a:pPr>
            <a:endParaRPr lang="en-IN" sz="1100" dirty="0">
              <a:solidFill>
                <a:schemeClr val="tx1">
                  <a:alpha val="0"/>
                </a:schemeClr>
              </a:solidFill>
              <a:effectLst/>
            </a:endParaRPr>
          </a:p>
          <a:p>
            <a:pPr marL="342900" indent="-342900" algn="l" rtl="0" eaLnBrk="1" latinLnBrk="0" hangingPunct="1">
              <a:spcBef>
                <a:spcPts val="0"/>
              </a:spcBef>
              <a:spcAft>
                <a:spcPts val="0"/>
              </a:spcAft>
              <a:buFont typeface="Arial" panose="020B0604020202020204" pitchFamily="34" charset="0"/>
              <a:buChar char="•"/>
            </a:pPr>
            <a:r>
              <a:rPr lang="en-US" sz="2400" b="1" kern="1200" dirty="0">
                <a:solidFill>
                  <a:schemeClr val="tx1">
                    <a:alpha val="0"/>
                  </a:schemeClr>
                </a:solidFill>
                <a:effectLst/>
                <a:latin typeface="Calibri" panose="020F0502020204030204" pitchFamily="34" charset="0"/>
              </a:rPr>
              <a:t>Use Machine Learning (ML) techniques and train the ML model to predict the sales and profit for the upcoming years.</a:t>
            </a:r>
            <a:endParaRPr lang="en-IN" sz="2400" dirty="0">
              <a:solidFill>
                <a:schemeClr val="tx1">
                  <a:alpha val="0"/>
                </a:schemeClr>
              </a:solidFill>
              <a:effectLst/>
            </a:endParaRPr>
          </a:p>
        </p:txBody>
      </p:sp>
      <p:sp>
        <p:nvSpPr>
          <p:cNvPr id="3" name="Parallelogram 2">
            <a:extLst>
              <a:ext uri="{FF2B5EF4-FFF2-40B4-BE49-F238E27FC236}">
                <a16:creationId xmlns:a16="http://schemas.microsoft.com/office/drawing/2014/main" id="{733E0FF0-E8C3-E92C-C24F-F1145504855D}"/>
              </a:ext>
            </a:extLst>
          </p:cNvPr>
          <p:cNvSpPr/>
          <p:nvPr/>
        </p:nvSpPr>
        <p:spPr>
          <a:xfrm>
            <a:off x="-472441" y="7189219"/>
            <a:ext cx="18731639" cy="1662505"/>
          </a:xfrm>
          <a:prstGeom prst="parallelogram">
            <a:avLst/>
          </a:prstGeom>
          <a:gradFill flip="none" rotWithShape="1">
            <a:gsLst>
              <a:gs pos="0">
                <a:srgbClr val="002060"/>
              </a:gs>
              <a:gs pos="100000">
                <a:schemeClr val="bg2">
                  <a:lumMod val="75000"/>
                </a:schemeClr>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2. COMPANIES VALUATION ANALYSIS</a:t>
            </a:r>
          </a:p>
        </p:txBody>
      </p:sp>
      <p:sp>
        <p:nvSpPr>
          <p:cNvPr id="4" name="Parallelogram 3">
            <a:extLst>
              <a:ext uri="{FF2B5EF4-FFF2-40B4-BE49-F238E27FC236}">
                <a16:creationId xmlns:a16="http://schemas.microsoft.com/office/drawing/2014/main" id="{F8AA951C-7D09-BCAF-BB23-1A42DA53AAB9}"/>
              </a:ext>
            </a:extLst>
          </p:cNvPr>
          <p:cNvSpPr/>
          <p:nvPr/>
        </p:nvSpPr>
        <p:spPr>
          <a:xfrm>
            <a:off x="-472441" y="8489680"/>
            <a:ext cx="18731639" cy="1662505"/>
          </a:xfrm>
          <a:prstGeom prst="parallelogram">
            <a:avLst/>
          </a:prstGeom>
          <a:gradFill flip="none" rotWithShape="1">
            <a:gsLst>
              <a:gs pos="0">
                <a:schemeClr val="accent6">
                  <a:lumMod val="50000"/>
                </a:schemeClr>
              </a:gs>
              <a:gs pos="100000">
                <a:srgbClr val="FF0000"/>
              </a:gs>
            </a:gsLst>
            <a:lin ang="108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3. MOVIE RECOMMENDER SYSTEMS</a:t>
            </a:r>
          </a:p>
        </p:txBody>
      </p:sp>
    </p:spTree>
    <p:extLst>
      <p:ext uri="{BB962C8B-B14F-4D97-AF65-F5344CB8AC3E}">
        <p14:creationId xmlns:p14="http://schemas.microsoft.com/office/powerpoint/2010/main" val="3610580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mph" presetSubtype="0" fill="hold" grpId="0" nodeType="afterEffect">
                                  <p:stCondLst>
                                    <p:cond delay="0"/>
                                  </p:stCondLst>
                                  <p:iterate type="lt">
                                    <p:tmPct val="4000"/>
                                  </p:iterate>
                                  <p:childTnLst>
                                    <p:set>
                                      <p:cBhvr override="childStyle">
                                        <p:cTn id="12" dur="500" fill="hold"/>
                                        <p:tgtEl>
                                          <p:spTgt spid="18"/>
                                        </p:tgtEl>
                                        <p:attrNameLst>
                                          <p:attrName>style.color</p:attrName>
                                        </p:attrNameLst>
                                      </p:cBhvr>
                                      <p:to>
                                        <p:clrVal>
                                          <a:srgbClr val="000000"/>
                                        </p:clrVal>
                                      </p:to>
                                    </p:set>
                                    <p:set>
                                      <p:cBhvr>
                                        <p:cTn id="13" dur="500" fill="hold"/>
                                        <p:tgtEl>
                                          <p:spTgt spid="18"/>
                                        </p:tgtEl>
                                        <p:attrNameLst>
                                          <p:attrName>fillcolor</p:attrName>
                                        </p:attrNameLst>
                                      </p:cBhvr>
                                      <p:to>
                                        <p:clrVal>
                                          <a:srgbClr val="000000"/>
                                        </p:clrVal>
                                      </p:to>
                                    </p:set>
                                    <p:set>
                                      <p:cBhvr>
                                        <p:cTn id="14"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6" y="1435261"/>
            <a:ext cx="5064853" cy="4237273"/>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EXPLORATORY DATA ANALYSIS</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785828" y="1661142"/>
            <a:ext cx="4633516" cy="317009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 checked the genres of movies and grouped them together using the Counter() function in python.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 noticed there are so many drama movies in those dataset. Comedy movies take up the second place in the list.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 genuinely didn’t expect there are more than 600 animated films. And that to in this small dataset!</a:t>
            </a:r>
          </a:p>
        </p:txBody>
      </p:sp>
      <p:pic>
        <p:nvPicPr>
          <p:cNvPr id="16" name="Picture 15">
            <a:extLst>
              <a:ext uri="{FF2B5EF4-FFF2-40B4-BE49-F238E27FC236}">
                <a16:creationId xmlns:a16="http://schemas.microsoft.com/office/drawing/2014/main" id="{EE1D8302-83E5-47AA-0E39-FE9C191CC0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38" b="96154" l="3922" r="92484">
                        <a14:foregroundMark x1="92484" y1="57692" x2="92484" y2="57692"/>
                        <a14:foregroundMark x1="84967" y1="26496" x2="84967" y2="26496"/>
                        <a14:foregroundMark x1="80719" y1="26496" x2="80719" y2="26496"/>
                        <a14:foregroundMark x1="73529" y1="27778" x2="73529" y2="27778"/>
                        <a14:foregroundMark x1="64706" y1="28205" x2="64706" y2="28205"/>
                        <a14:foregroundMark x1="57843" y1="29060" x2="57843" y2="29060"/>
                        <a14:foregroundMark x1="54575" y1="17949" x2="89216" y2="6838"/>
                        <a14:foregroundMark x1="92484" y1="27350" x2="92484" y2="27350"/>
                        <a14:foregroundMark x1="42484" y1="91880" x2="42484" y2="91880"/>
                        <a14:foregroundMark x1="53922" y1="94872" x2="53922" y2="94872"/>
                        <a14:foregroundMark x1="59477" y1="96154" x2="51307" y2="93162"/>
                        <a14:foregroundMark x1="51307" y1="96581" x2="51307" y2="96581"/>
                        <a14:foregroundMark x1="42810" y1="92308" x2="40523" y2="93590"/>
                        <a14:foregroundMark x1="9573" y1="80754" x2="15033" y2="79915"/>
                        <a14:foregroundMark x1="13243" y1="73215" x2="15033" y2="73077"/>
                        <a14:foregroundMark x1="9477" y1="73504" x2="12225" y2="73293"/>
                        <a14:foregroundMark x1="3922" y1="73077" x2="3922" y2="74359"/>
                        <a14:foregroundMark x1="4575" y1="77350" x2="4575" y2="77350"/>
                        <a14:foregroundMark x1="5882" y1="79060" x2="5882" y2="79060"/>
                        <a14:backgroundMark x1="9150" y1="76923" x2="9150" y2="76923"/>
                        <a14:backgroundMark x1="10458" y1="76923" x2="11438" y2="76923"/>
                        <a14:backgroundMark x1="7843" y1="79487" x2="5229" y2="82906"/>
                      </a14:backgroundRemoval>
                    </a14:imgEffect>
                  </a14:imgLayer>
                </a14:imgProps>
              </a:ext>
              <a:ext uri="{28A0092B-C50C-407E-A947-70E740481C1C}">
                <a14:useLocalDpi xmlns:a14="http://schemas.microsoft.com/office/drawing/2010/main" val="0"/>
              </a:ext>
            </a:extLst>
          </a:blip>
          <a:stretch>
            <a:fillRect/>
          </a:stretch>
        </p:blipFill>
        <p:spPr>
          <a:xfrm>
            <a:off x="-132868" y="4791191"/>
            <a:ext cx="2609850" cy="1995768"/>
          </a:xfrm>
          <a:prstGeom prst="rect">
            <a:avLst/>
          </a:prstGeom>
          <a:ln w="22225">
            <a:noFill/>
          </a:ln>
          <a:effectLst>
            <a:outerShdw blurRad="254000" dist="88900" algn="ctr" rotWithShape="0">
              <a:srgbClr val="000000">
                <a:alpha val="99000"/>
              </a:srgbClr>
            </a:outerShdw>
          </a:effectLst>
        </p:spPr>
      </p:pic>
      <p:sp>
        <p:nvSpPr>
          <p:cNvPr id="17" name="Rectangle: Rounded Corners 16">
            <a:extLst>
              <a:ext uri="{FF2B5EF4-FFF2-40B4-BE49-F238E27FC236}">
                <a16:creationId xmlns:a16="http://schemas.microsoft.com/office/drawing/2014/main" id="{50CD05C7-9879-CE94-1545-4AE0337D3FCF}"/>
              </a:ext>
            </a:extLst>
          </p:cNvPr>
          <p:cNvSpPr/>
          <p:nvPr/>
        </p:nvSpPr>
        <p:spPr>
          <a:xfrm>
            <a:off x="936853"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Genre Frequencies</a:t>
            </a:r>
            <a:endParaRPr lang="en-IN" b="1" dirty="0">
              <a:solidFill>
                <a:schemeClr val="bg1"/>
              </a:solidFill>
            </a:endParaRPr>
          </a:p>
        </p:txBody>
      </p:sp>
      <p:pic>
        <p:nvPicPr>
          <p:cNvPr id="13" name="Picture 12">
            <a:extLst>
              <a:ext uri="{FF2B5EF4-FFF2-40B4-BE49-F238E27FC236}">
                <a16:creationId xmlns:a16="http://schemas.microsoft.com/office/drawing/2014/main" id="{176DFA72-C071-BC32-4B9A-A03743BAB942}"/>
              </a:ext>
            </a:extLst>
          </p:cNvPr>
          <p:cNvPicPr>
            <a:picLocks noChangeAspect="1"/>
          </p:cNvPicPr>
          <p:nvPr/>
        </p:nvPicPr>
        <p:blipFill>
          <a:blip r:embed="rId7"/>
          <a:stretch>
            <a:fillRect/>
          </a:stretch>
        </p:blipFill>
        <p:spPr>
          <a:xfrm>
            <a:off x="9502815" y="1185466"/>
            <a:ext cx="2264945" cy="5230770"/>
          </a:xfrm>
          <a:prstGeom prst="rect">
            <a:avLst/>
          </a:prstGeom>
          <a:ln w="25400">
            <a:solidFill>
              <a:schemeClr val="bg1"/>
            </a:solidFill>
          </a:ln>
          <a:effectLst>
            <a:outerShdw blurRad="177800" dir="5400000" sx="102000" sy="102000" algn="ctr" rotWithShape="0">
              <a:srgbClr val="000000"/>
            </a:outerShdw>
          </a:effectLst>
        </p:spPr>
      </p:pic>
      <p:pic>
        <p:nvPicPr>
          <p:cNvPr id="9" name="Picture 8">
            <a:extLst>
              <a:ext uri="{FF2B5EF4-FFF2-40B4-BE49-F238E27FC236}">
                <a16:creationId xmlns:a16="http://schemas.microsoft.com/office/drawing/2014/main" id="{1A8BF759-33A0-D269-9D7D-7FD8BA9F152C}"/>
              </a:ext>
            </a:extLst>
          </p:cNvPr>
          <p:cNvPicPr>
            <a:picLocks noChangeAspect="1"/>
          </p:cNvPicPr>
          <p:nvPr/>
        </p:nvPicPr>
        <p:blipFill>
          <a:blip r:embed="rId8"/>
          <a:stretch>
            <a:fillRect/>
          </a:stretch>
        </p:blipFill>
        <p:spPr>
          <a:xfrm>
            <a:off x="5640729" y="2169718"/>
            <a:ext cx="4380781" cy="4237273"/>
          </a:xfrm>
          <a:prstGeom prst="rect">
            <a:avLst/>
          </a:prstGeom>
          <a:ln w="25400">
            <a:solidFill>
              <a:schemeClr val="bg1"/>
            </a:solidFill>
          </a:ln>
          <a:effectLst>
            <a:outerShdw blurRad="177800" dir="5400000" sx="102000" sy="102000" algn="ctr" rotWithShape="0">
              <a:srgbClr val="000000"/>
            </a:outerShdw>
          </a:effectLst>
        </p:spPr>
      </p:pic>
    </p:spTree>
    <p:extLst>
      <p:ext uri="{BB962C8B-B14F-4D97-AF65-F5344CB8AC3E}">
        <p14:creationId xmlns:p14="http://schemas.microsoft.com/office/powerpoint/2010/main" val="3181611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randombar(vertical)">
                                      <p:cBhvr>
                                        <p:cTn id="7" dur="500"/>
                                        <p:tgtEl>
                                          <p:spTgt spid="17">
                                            <p:bg/>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randombar(vertical)">
                                      <p:cBhvr>
                                        <p:cTn id="11" dur="500"/>
                                        <p:tgtEl>
                                          <p:spTgt spid="17">
                                            <p:txEl>
                                              <p:pRg st="0" end="0"/>
                                            </p:txEl>
                                          </p:spTgt>
                                        </p:tgtEl>
                                      </p:cBhvr>
                                    </p:animEffect>
                                  </p:childTnLst>
                                </p:cTn>
                              </p:par>
                            </p:childTnLst>
                          </p:cTn>
                        </p:par>
                        <p:par>
                          <p:cTn id="12" fill="hold">
                            <p:stCondLst>
                              <p:cond delay="1000"/>
                            </p:stCondLst>
                            <p:childTnLst>
                              <p:par>
                                <p:cTn id="13" presetID="16" presetClass="emph" presetSubtype="0" fill="hold" grpId="0" nodeType="afterEffect">
                                  <p:stCondLst>
                                    <p:cond delay="0"/>
                                  </p:stCondLst>
                                  <p:iterate type="lt">
                                    <p:tmPct val="4000"/>
                                  </p:iterate>
                                  <p:childTnLst>
                                    <p:set>
                                      <p:cBhvr override="childStyle">
                                        <p:cTn id="14" dur="1000" fill="hold"/>
                                        <p:tgtEl>
                                          <p:spTgt spid="7"/>
                                        </p:tgtEl>
                                        <p:attrNameLst>
                                          <p:attrName>style.color</p:attrName>
                                        </p:attrNameLst>
                                      </p:cBhvr>
                                      <p:to>
                                        <p:clrVal>
                                          <a:srgbClr val="FFFFFF"/>
                                        </p:clrVal>
                                      </p:to>
                                    </p:set>
                                    <p:set>
                                      <p:cBhvr>
                                        <p:cTn id="15" dur="1000" fill="hold"/>
                                        <p:tgtEl>
                                          <p:spTgt spid="7"/>
                                        </p:tgtEl>
                                        <p:attrNameLst>
                                          <p:attrName>fillcolor</p:attrName>
                                        </p:attrNameLst>
                                      </p:cBhvr>
                                      <p:to>
                                        <p:clrVal>
                                          <a:srgbClr val="FFFFFF"/>
                                        </p:clrVal>
                                      </p:to>
                                    </p:set>
                                    <p:set>
                                      <p:cBhvr>
                                        <p:cTn id="16" dur="1000" fill="hold"/>
                                        <p:tgtEl>
                                          <p:spTgt spid="7"/>
                                        </p:tgtEl>
                                        <p:attrNameLst>
                                          <p:attrName>fill.type</p:attrName>
                                        </p:attrNameLst>
                                      </p:cBhvr>
                                      <p:to>
                                        <p:strVal val="solid"/>
                                      </p:to>
                                    </p:set>
                                  </p:childTnLst>
                                </p:cTn>
                              </p:par>
                              <p:par>
                                <p:cTn id="17" presetID="2" presetClass="entr" presetSubtype="2" fill="hold"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700" fill="hold"/>
                                        <p:tgtEl>
                                          <p:spTgt spid="13"/>
                                        </p:tgtEl>
                                        <p:attrNameLst>
                                          <p:attrName>ppt_x</p:attrName>
                                        </p:attrNameLst>
                                      </p:cBhvr>
                                      <p:tavLst>
                                        <p:tav tm="0">
                                          <p:val>
                                            <p:strVal val="1+#ppt_w/2"/>
                                          </p:val>
                                        </p:tav>
                                        <p:tav tm="100000">
                                          <p:val>
                                            <p:strVal val="#ppt_x"/>
                                          </p:val>
                                        </p:tav>
                                      </p:tavLst>
                                    </p:anim>
                                    <p:anim calcmode="lin" valueType="num">
                                      <p:cBhvr additive="base">
                                        <p:cTn id="20" dur="17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8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uiExpand="1"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6" name="TextBox 5">
            <a:extLst>
              <a:ext uri="{FF2B5EF4-FFF2-40B4-BE49-F238E27FC236}">
                <a16:creationId xmlns:a16="http://schemas.microsoft.com/office/drawing/2014/main" id="{8F678B66-B6C9-9AEB-E975-77329B2EADFC}"/>
              </a:ext>
            </a:extLst>
          </p:cNvPr>
          <p:cNvSpPr txBox="1"/>
          <p:nvPr/>
        </p:nvSpPr>
        <p:spPr>
          <a:xfrm>
            <a:off x="3347720" y="85344"/>
            <a:ext cx="2071624" cy="307777"/>
          </a:xfrm>
          <a:prstGeom prst="rect">
            <a:avLst/>
          </a:prstGeom>
          <a:noFill/>
        </p:spPr>
        <p:txBody>
          <a:bodyPr wrap="square" rtlCol="0">
            <a:spAutoFit/>
          </a:bodyPr>
          <a:lstStyle/>
          <a:p>
            <a:r>
              <a:rPr lang="en-IN" sz="1400" b="1" dirty="0">
                <a:solidFill>
                  <a:schemeClr val="bg1"/>
                </a:solidFill>
              </a:rPr>
              <a:t>TOOLS AND TECHNIQUES</a:t>
            </a:r>
          </a:p>
        </p:txBody>
      </p:sp>
      <p:sp>
        <p:nvSpPr>
          <p:cNvPr id="2" name="TextBox 1">
            <a:extLst>
              <a:ext uri="{FF2B5EF4-FFF2-40B4-BE49-F238E27FC236}">
                <a16:creationId xmlns:a16="http://schemas.microsoft.com/office/drawing/2014/main" id="{14C81E5E-6619-8BE7-FB70-CEE70EBD4E0A}"/>
              </a:ext>
            </a:extLst>
          </p:cNvPr>
          <p:cNvSpPr txBox="1"/>
          <p:nvPr/>
        </p:nvSpPr>
        <p:spPr>
          <a:xfrm>
            <a:off x="3153410" y="85343"/>
            <a:ext cx="228600" cy="307777"/>
          </a:xfrm>
          <a:prstGeom prst="rect">
            <a:avLst/>
          </a:prstGeom>
          <a:noFill/>
        </p:spPr>
        <p:txBody>
          <a:bodyPr wrap="square" rtlCol="0">
            <a:spAutoFit/>
          </a:bodyPr>
          <a:lstStyle/>
          <a:p>
            <a:r>
              <a:rPr lang="en-IN" sz="1400" b="1" dirty="0">
                <a:solidFill>
                  <a:schemeClr val="bg1"/>
                </a:solidFill>
              </a:rPr>
              <a:t>&gt;</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5" y="1435261"/>
            <a:ext cx="10956941" cy="4433104"/>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5504181" cy="584775"/>
          </a:xfrm>
          <a:prstGeom prst="rect">
            <a:avLst/>
          </a:prstGeom>
          <a:noFill/>
        </p:spPr>
        <p:txBody>
          <a:bodyPr wrap="square" rtlCol="0">
            <a:spAutoFit/>
          </a:bodyPr>
          <a:lstStyle/>
          <a:p>
            <a:r>
              <a:rPr lang="en-US" sz="3200" b="1" dirty="0">
                <a:solidFill>
                  <a:schemeClr val="bg1"/>
                </a:solidFill>
              </a:rPr>
              <a:t>DATA PRE-PROCESSING</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785827" y="1661142"/>
            <a:ext cx="10545787" cy="4093428"/>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In order to find the related movies, we use the user-movie matrix where the rows are users and columns are the movies.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matrix is filled with the ratings given to each movie by the corresponding users.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We use </a:t>
            </a:r>
            <a:r>
              <a:rPr lang="en-US" sz="2000" b="1" dirty="0" err="1">
                <a:solidFill>
                  <a:schemeClr val="bg1">
                    <a:alpha val="0"/>
                  </a:schemeClr>
                </a:solidFill>
                <a:latin typeface="Calibri" panose="020F0502020204030204" pitchFamily="34" charset="0"/>
              </a:rPr>
              <a:t>scipy’s</a:t>
            </a:r>
            <a:r>
              <a:rPr lang="en-US" sz="2000" b="1" dirty="0">
                <a:solidFill>
                  <a:schemeClr val="bg1">
                    <a:alpha val="0"/>
                  </a:schemeClr>
                </a:solidFill>
                <a:latin typeface="Calibri" panose="020F0502020204030204" pitchFamily="34" charset="0"/>
              </a:rPr>
              <a:t> sparse function. We must provide the matrix with </a:t>
            </a:r>
            <a:r>
              <a:rPr lang="en-US" sz="2000" b="1" dirty="0" err="1">
                <a:solidFill>
                  <a:schemeClr val="bg1">
                    <a:alpha val="0"/>
                  </a:schemeClr>
                </a:solidFill>
                <a:latin typeface="Calibri" panose="020F0502020204030204" pitchFamily="34" charset="0"/>
              </a:rPr>
              <a:t>user_index</a:t>
            </a:r>
            <a:r>
              <a:rPr lang="en-US" sz="2000" b="1" dirty="0">
                <a:solidFill>
                  <a:schemeClr val="bg1">
                    <a:alpha val="0"/>
                  </a:schemeClr>
                </a:solidFill>
                <a:latin typeface="Calibri" panose="020F0502020204030204" pitchFamily="34" charset="0"/>
              </a:rPr>
              <a:t> and </a:t>
            </a:r>
            <a:r>
              <a:rPr lang="en-US" sz="2000" b="1" dirty="0" err="1">
                <a:solidFill>
                  <a:schemeClr val="bg1">
                    <a:alpha val="0"/>
                  </a:schemeClr>
                </a:solidFill>
                <a:latin typeface="Calibri" panose="020F0502020204030204" pitchFamily="34" charset="0"/>
              </a:rPr>
              <a:t>movie_index</a:t>
            </a:r>
            <a:r>
              <a:rPr lang="en-US" sz="2000" b="1" dirty="0">
                <a:solidFill>
                  <a:schemeClr val="bg1">
                    <a:alpha val="0"/>
                  </a:schemeClr>
                </a:solidFill>
                <a:latin typeface="Calibri" panose="020F0502020204030204" pitchFamily="34" charset="0"/>
              </a:rPr>
              <a:t>. We must also create four mapper. </a:t>
            </a:r>
          </a:p>
          <a:p>
            <a:pPr marL="800100" lvl="1"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movie mapper</a:t>
            </a:r>
          </a:p>
          <a:p>
            <a:pPr marL="800100" lvl="1"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a:t>
            </a:r>
            <a:r>
              <a:rPr lang="en-US" sz="2000" b="1" dirty="0" err="1">
                <a:solidFill>
                  <a:schemeClr val="bg1">
                    <a:alpha val="0"/>
                  </a:schemeClr>
                </a:solidFill>
                <a:latin typeface="Calibri" panose="020F0502020204030204" pitchFamily="34" charset="0"/>
              </a:rPr>
              <a:t>inv_movie</a:t>
            </a:r>
            <a:r>
              <a:rPr lang="en-US" sz="2000" b="1" dirty="0">
                <a:solidFill>
                  <a:schemeClr val="bg1">
                    <a:alpha val="0"/>
                  </a:schemeClr>
                </a:solidFill>
                <a:latin typeface="Calibri" panose="020F0502020204030204" pitchFamily="34" charset="0"/>
              </a:rPr>
              <a:t> mapper</a:t>
            </a:r>
          </a:p>
          <a:p>
            <a:pPr marL="800100" lvl="1"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user mapper</a:t>
            </a:r>
          </a:p>
          <a:p>
            <a:pPr marL="800100" lvl="1"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a:t>
            </a:r>
            <a:r>
              <a:rPr lang="en-US" sz="2000" b="1" dirty="0" err="1">
                <a:solidFill>
                  <a:schemeClr val="bg1">
                    <a:alpha val="0"/>
                  </a:schemeClr>
                </a:solidFill>
                <a:latin typeface="Calibri" panose="020F0502020204030204" pitchFamily="34" charset="0"/>
              </a:rPr>
              <a:t>inv_user</a:t>
            </a:r>
            <a:r>
              <a:rPr lang="en-US" sz="2000" b="1" dirty="0">
                <a:solidFill>
                  <a:schemeClr val="bg1">
                    <a:alpha val="0"/>
                  </a:schemeClr>
                </a:solidFill>
                <a:latin typeface="Calibri" panose="020F0502020204030204" pitchFamily="34" charset="0"/>
              </a:rPr>
              <a:t> mapper</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After creating the matrix, we evaluate the sparsity of matrix. The sparsity is given by no of non-empty cells divided by total no of cells</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 sparsity is 1.70, which is not bad for the matrix. If the value is negative or is above 5 or 6, then the results would be unexpected.</a:t>
            </a:r>
          </a:p>
        </p:txBody>
      </p:sp>
      <p:sp>
        <p:nvSpPr>
          <p:cNvPr id="5" name="Rectangle: Rounded Corners 4">
            <a:extLst>
              <a:ext uri="{FF2B5EF4-FFF2-40B4-BE49-F238E27FC236}">
                <a16:creationId xmlns:a16="http://schemas.microsoft.com/office/drawing/2014/main" id="{B1AD18D1-A0F4-3403-3C66-6770820A557C}"/>
              </a:ext>
            </a:extLst>
          </p:cNvPr>
          <p:cNvSpPr/>
          <p:nvPr/>
        </p:nvSpPr>
        <p:spPr>
          <a:xfrm>
            <a:off x="936853"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Creating the Sparse matrix</a:t>
            </a:r>
            <a:endParaRPr lang="en-IN" b="1" dirty="0">
              <a:solidFill>
                <a:schemeClr val="bg1"/>
              </a:solidFill>
            </a:endParaRPr>
          </a:p>
        </p:txBody>
      </p:sp>
    </p:spTree>
    <p:extLst>
      <p:ext uri="{BB962C8B-B14F-4D97-AF65-F5344CB8AC3E}">
        <p14:creationId xmlns:p14="http://schemas.microsoft.com/office/powerpoint/2010/main" val="119554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5" fill="hold" grpId="0" nodeType="after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randombar(vertical)">
                                      <p:cBhvr>
                                        <p:cTn id="12" dur="500"/>
                                        <p:tgtEl>
                                          <p:spTgt spid="5">
                                            <p:bg/>
                                          </p:spTgt>
                                        </p:tgtEl>
                                      </p:cBhvr>
                                    </p:animEffect>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randombar(vertical)">
                                      <p:cBhvr>
                                        <p:cTn id="16" dur="500"/>
                                        <p:tgtEl>
                                          <p:spTgt spid="5">
                                            <p:txEl>
                                              <p:pRg st="0" end="0"/>
                                            </p:txEl>
                                          </p:spTgt>
                                        </p:tgtEl>
                                      </p:cBhvr>
                                    </p:animEffect>
                                  </p:childTnLst>
                                </p:cTn>
                              </p:par>
                            </p:childTnLst>
                          </p:cTn>
                        </p:par>
                        <p:par>
                          <p:cTn id="17" fill="hold">
                            <p:stCondLst>
                              <p:cond delay="2000"/>
                            </p:stCondLst>
                            <p:childTnLst>
                              <p:par>
                                <p:cTn id="18" presetID="16" presetClass="emph" presetSubtype="0" fill="hold" grpId="0" nodeType="afterEffect">
                                  <p:stCondLst>
                                    <p:cond delay="0"/>
                                  </p:stCondLst>
                                  <p:iterate type="lt">
                                    <p:tmPct val="4000"/>
                                  </p:iterate>
                                  <p:childTnLst>
                                    <p:set>
                                      <p:cBhvr override="childStyle">
                                        <p:cTn id="19" dur="1000" fill="hold"/>
                                        <p:tgtEl>
                                          <p:spTgt spid="7"/>
                                        </p:tgtEl>
                                        <p:attrNameLst>
                                          <p:attrName>style.color</p:attrName>
                                        </p:attrNameLst>
                                      </p:cBhvr>
                                      <p:to>
                                        <p:clrVal>
                                          <a:srgbClr val="FFFFFF"/>
                                        </p:clrVal>
                                      </p:to>
                                    </p:set>
                                    <p:set>
                                      <p:cBhvr>
                                        <p:cTn id="20" dur="1000" fill="hold"/>
                                        <p:tgtEl>
                                          <p:spTgt spid="7"/>
                                        </p:tgtEl>
                                        <p:attrNameLst>
                                          <p:attrName>fillcolor</p:attrName>
                                        </p:attrNameLst>
                                      </p:cBhvr>
                                      <p:to>
                                        <p:clrVal>
                                          <a:srgbClr val="FFFFFF"/>
                                        </p:clrVal>
                                      </p:to>
                                    </p:set>
                                    <p:set>
                                      <p:cBhvr>
                                        <p:cTn id="21" dur="10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uiExpand="1" build="allAtOnce"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5" y="1435260"/>
            <a:ext cx="10679271" cy="5086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7122225" cy="584775"/>
          </a:xfrm>
          <a:prstGeom prst="rect">
            <a:avLst/>
          </a:prstGeom>
          <a:noFill/>
        </p:spPr>
        <p:txBody>
          <a:bodyPr wrap="square" rtlCol="0">
            <a:spAutoFit/>
          </a:bodyPr>
          <a:lstStyle/>
          <a:p>
            <a:r>
              <a:rPr lang="en-US" sz="3200" b="1" dirty="0">
                <a:solidFill>
                  <a:schemeClr val="bg1"/>
                </a:solidFill>
              </a:rPr>
              <a:t>CREATING THE RECOMMENDER SYSTEM</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785828" y="1661142"/>
            <a:ext cx="10256420" cy="1938992"/>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We use scikit-</a:t>
            </a:r>
            <a:r>
              <a:rPr lang="en-US" sz="2000" b="1" dirty="0" err="1">
                <a:solidFill>
                  <a:schemeClr val="bg1">
                    <a:alpha val="0"/>
                  </a:schemeClr>
                </a:solidFill>
                <a:latin typeface="Calibri" panose="020F0502020204030204" pitchFamily="34" charset="0"/>
              </a:rPr>
              <a:t>learn’s</a:t>
            </a:r>
            <a:r>
              <a:rPr lang="en-US" sz="2000" b="1" dirty="0">
                <a:solidFill>
                  <a:schemeClr val="bg1">
                    <a:alpha val="0"/>
                  </a:schemeClr>
                </a:solidFill>
                <a:latin typeface="Calibri" panose="020F0502020204030204" pitchFamily="34" charset="0"/>
              </a:rPr>
              <a:t> </a:t>
            </a:r>
            <a:r>
              <a:rPr lang="en-US" sz="2000" b="1" dirty="0" err="1">
                <a:solidFill>
                  <a:schemeClr val="bg1">
                    <a:alpha val="0"/>
                  </a:schemeClr>
                </a:solidFill>
                <a:latin typeface="Calibri" panose="020F0502020204030204" pitchFamily="34" charset="0"/>
              </a:rPr>
              <a:t>nearestneighbors</a:t>
            </a:r>
            <a:r>
              <a:rPr lang="en-US" sz="2000" b="1" dirty="0">
                <a:solidFill>
                  <a:schemeClr val="bg1">
                    <a:alpha val="0"/>
                  </a:schemeClr>
                </a:solidFill>
                <a:latin typeface="Calibri" panose="020F0502020204030204" pitchFamily="34" charset="0"/>
              </a:rPr>
              <a:t> function. Then we train the model with the sparse matrix. The model takes movie indices as vectors and finds the nearest movie indices in the matrix.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It returns all the similar movie indices for a given movie. We create a function to convert that movie index and then find the movie titles of all the ids that are found using the algorithm. </a:t>
            </a:r>
          </a:p>
        </p:txBody>
      </p:sp>
      <p:sp>
        <p:nvSpPr>
          <p:cNvPr id="5" name="Rectangle: Rounded Corners 4">
            <a:extLst>
              <a:ext uri="{FF2B5EF4-FFF2-40B4-BE49-F238E27FC236}">
                <a16:creationId xmlns:a16="http://schemas.microsoft.com/office/drawing/2014/main" id="{B1AD18D1-A0F4-3403-3C66-6770820A557C}"/>
              </a:ext>
            </a:extLst>
          </p:cNvPr>
          <p:cNvSpPr/>
          <p:nvPr/>
        </p:nvSpPr>
        <p:spPr>
          <a:xfrm>
            <a:off x="936853"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k-nearest neighbors algorithm</a:t>
            </a:r>
            <a:endParaRPr lang="en-IN" b="1" dirty="0">
              <a:solidFill>
                <a:schemeClr val="bg1"/>
              </a:solidFill>
            </a:endParaRPr>
          </a:p>
        </p:txBody>
      </p:sp>
      <p:pic>
        <p:nvPicPr>
          <p:cNvPr id="9" name="Picture 8">
            <a:extLst>
              <a:ext uri="{FF2B5EF4-FFF2-40B4-BE49-F238E27FC236}">
                <a16:creationId xmlns:a16="http://schemas.microsoft.com/office/drawing/2014/main" id="{8CE6D52C-B661-7B87-5EE2-24542FA5C543}"/>
              </a:ext>
            </a:extLst>
          </p:cNvPr>
          <p:cNvPicPr>
            <a:picLocks noChangeAspect="1"/>
          </p:cNvPicPr>
          <p:nvPr/>
        </p:nvPicPr>
        <p:blipFill>
          <a:blip r:embed="rId5"/>
          <a:stretch>
            <a:fillRect/>
          </a:stretch>
        </p:blipFill>
        <p:spPr>
          <a:xfrm>
            <a:off x="6728317" y="3599959"/>
            <a:ext cx="5229955" cy="2819794"/>
          </a:xfrm>
          <a:prstGeom prst="rect">
            <a:avLst/>
          </a:prstGeom>
          <a:ln w="25400">
            <a:solidFill>
              <a:schemeClr val="bg1"/>
            </a:solidFill>
          </a:ln>
          <a:effectLst>
            <a:outerShdw blurRad="177800" sx="103000" sy="103000" algn="ctr" rotWithShape="0">
              <a:srgbClr val="000000"/>
            </a:outerShdw>
          </a:effectLst>
        </p:spPr>
      </p:pic>
      <p:sp>
        <p:nvSpPr>
          <p:cNvPr id="10" name="TextBox 9">
            <a:extLst>
              <a:ext uri="{FF2B5EF4-FFF2-40B4-BE49-F238E27FC236}">
                <a16:creationId xmlns:a16="http://schemas.microsoft.com/office/drawing/2014/main" id="{8AA329C5-4021-8DA5-C8A2-9F53CBD724A7}"/>
              </a:ext>
            </a:extLst>
          </p:cNvPr>
          <p:cNvSpPr txBox="1"/>
          <p:nvPr/>
        </p:nvSpPr>
        <p:spPr>
          <a:xfrm>
            <a:off x="779445" y="3600134"/>
            <a:ext cx="5826742" cy="2862322"/>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These are the recommendations for the movie ”Toy Story”.</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You can see that most of the recommended movies are family movies and animated movies as well</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Thus our recommender is working. But there is an issue with this. If a new member is added, it cannot recommend movie properly due to lack of information about them</a:t>
            </a:r>
          </a:p>
        </p:txBody>
      </p:sp>
    </p:spTree>
    <p:extLst>
      <p:ext uri="{BB962C8B-B14F-4D97-AF65-F5344CB8AC3E}">
        <p14:creationId xmlns:p14="http://schemas.microsoft.com/office/powerpoint/2010/main" val="62661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5" fill="hold" grpId="0" nodeType="after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randombar(vertical)">
                                      <p:cBhvr>
                                        <p:cTn id="12" dur="500"/>
                                        <p:tgtEl>
                                          <p:spTgt spid="5">
                                            <p:bg/>
                                          </p:spTgt>
                                        </p:tgtEl>
                                      </p:cBhvr>
                                    </p:animEffect>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randombar(vertical)">
                                      <p:cBhvr>
                                        <p:cTn id="16" dur="500"/>
                                        <p:tgtEl>
                                          <p:spTgt spid="5">
                                            <p:txEl>
                                              <p:pRg st="0" end="0"/>
                                            </p:txEl>
                                          </p:spTgt>
                                        </p:tgtEl>
                                      </p:cBhvr>
                                    </p:animEffect>
                                  </p:childTnLst>
                                </p:cTn>
                              </p:par>
                            </p:childTnLst>
                          </p:cTn>
                        </p:par>
                        <p:par>
                          <p:cTn id="17" fill="hold">
                            <p:stCondLst>
                              <p:cond delay="2000"/>
                            </p:stCondLst>
                            <p:childTnLst>
                              <p:par>
                                <p:cTn id="18" presetID="16" presetClass="emph" presetSubtype="0" fill="hold" grpId="0" nodeType="afterEffect">
                                  <p:stCondLst>
                                    <p:cond delay="0"/>
                                  </p:stCondLst>
                                  <p:iterate type="lt">
                                    <p:tmPct val="4000"/>
                                  </p:iterate>
                                  <p:childTnLst>
                                    <p:set>
                                      <p:cBhvr override="childStyle">
                                        <p:cTn id="19" dur="1000" fill="hold"/>
                                        <p:tgtEl>
                                          <p:spTgt spid="7"/>
                                        </p:tgtEl>
                                        <p:attrNameLst>
                                          <p:attrName>style.color</p:attrName>
                                        </p:attrNameLst>
                                      </p:cBhvr>
                                      <p:to>
                                        <p:clrVal>
                                          <a:srgbClr val="FFFFFF"/>
                                        </p:clrVal>
                                      </p:to>
                                    </p:set>
                                    <p:set>
                                      <p:cBhvr>
                                        <p:cTn id="20" dur="1000" fill="hold"/>
                                        <p:tgtEl>
                                          <p:spTgt spid="7"/>
                                        </p:tgtEl>
                                        <p:attrNameLst>
                                          <p:attrName>fillcolor</p:attrName>
                                        </p:attrNameLst>
                                      </p:cBhvr>
                                      <p:to>
                                        <p:clrVal>
                                          <a:srgbClr val="FFFFFF"/>
                                        </p:clrVal>
                                      </p:to>
                                    </p:set>
                                    <p:set>
                                      <p:cBhvr>
                                        <p:cTn id="21" dur="1000" fill="hold"/>
                                        <p:tgtEl>
                                          <p:spTgt spid="7"/>
                                        </p:tgtEl>
                                        <p:attrNameLst>
                                          <p:attrName>fill.type</p:attrName>
                                        </p:attrNameLst>
                                      </p:cBhvr>
                                      <p:to>
                                        <p:strVal val="solid"/>
                                      </p:to>
                                    </p:set>
                                  </p:childTnLst>
                                </p:cTn>
                              </p:par>
                            </p:childTnLst>
                          </p:cTn>
                        </p:par>
                        <p:par>
                          <p:cTn id="22" fill="hold">
                            <p:stCondLst>
                              <p:cond delay="15520"/>
                            </p:stCondLst>
                            <p:childTnLst>
                              <p:par>
                                <p:cTn id="23" presetID="42" presetClass="entr" presetSubtype="0" fill="hold" nodeType="afterEffect">
                                  <p:stCondLst>
                                    <p:cond delay="98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16" presetClass="emph" presetSubtype="0" fill="hold" grpId="0" nodeType="withEffect">
                                  <p:stCondLst>
                                    <p:cond delay="0"/>
                                  </p:stCondLst>
                                  <p:iterate type="lt">
                                    <p:tmPct val="4000"/>
                                  </p:iterate>
                                  <p:childTnLst>
                                    <p:set>
                                      <p:cBhvr override="childStyle">
                                        <p:cTn id="29" dur="1000" fill="hold"/>
                                        <p:tgtEl>
                                          <p:spTgt spid="10"/>
                                        </p:tgtEl>
                                        <p:attrNameLst>
                                          <p:attrName>style.color</p:attrName>
                                        </p:attrNameLst>
                                      </p:cBhvr>
                                      <p:to>
                                        <p:clrVal>
                                          <a:srgbClr val="FFFFFF"/>
                                        </p:clrVal>
                                      </p:to>
                                    </p:set>
                                    <p:set>
                                      <p:cBhvr>
                                        <p:cTn id="30" dur="1000" fill="hold"/>
                                        <p:tgtEl>
                                          <p:spTgt spid="10"/>
                                        </p:tgtEl>
                                        <p:attrNameLst>
                                          <p:attrName>fillcolor</p:attrName>
                                        </p:attrNameLst>
                                      </p:cBhvr>
                                      <p:to>
                                        <p:clrVal>
                                          <a:srgbClr val="FFFFFF"/>
                                        </p:clrVal>
                                      </p:to>
                                    </p:set>
                                    <p:set>
                                      <p:cBhvr>
                                        <p:cTn id="31" dur="10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uiExpand="1" build="allAtOnce"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5" y="1435260"/>
            <a:ext cx="10679271" cy="508608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7122225" cy="584775"/>
          </a:xfrm>
          <a:prstGeom prst="rect">
            <a:avLst/>
          </a:prstGeom>
          <a:noFill/>
        </p:spPr>
        <p:txBody>
          <a:bodyPr wrap="square" rtlCol="0">
            <a:spAutoFit/>
          </a:bodyPr>
          <a:lstStyle/>
          <a:p>
            <a:r>
              <a:rPr lang="en-US" sz="3200" b="1" dirty="0">
                <a:solidFill>
                  <a:schemeClr val="bg1"/>
                </a:solidFill>
              </a:rPr>
              <a:t>CREATING THE RECOMMENDER SYSTEM</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785827" y="1661142"/>
            <a:ext cx="10244845" cy="4832092"/>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	That’s why we use Content- based filtering. In content-based filtering, the users and movies are allotted some ‘features’ which determines the likeability of the movie to the user. </a:t>
            </a:r>
          </a:p>
          <a:p>
            <a:endParaRPr lang="en-US" sz="16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If a movie likes horror movies and if a movie has horror in its genre, then the movie is recommended to him. This is widely used in most of streaming platforms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That’s why you have to select two or three </a:t>
            </a:r>
            <a:r>
              <a:rPr lang="en-US" sz="2000" b="1" dirty="0" err="1">
                <a:solidFill>
                  <a:schemeClr val="bg1">
                    <a:alpha val="0"/>
                  </a:schemeClr>
                </a:solidFill>
                <a:latin typeface="Calibri" panose="020F0502020204030204" pitchFamily="34" charset="0"/>
              </a:rPr>
              <a:t>favourite</a:t>
            </a:r>
            <a:r>
              <a:rPr lang="en-US" sz="2000" b="1" dirty="0">
                <a:solidFill>
                  <a:schemeClr val="bg1">
                    <a:alpha val="0"/>
                  </a:schemeClr>
                </a:solidFill>
                <a:latin typeface="Calibri" panose="020F0502020204030204" pitchFamily="34" charset="0"/>
              </a:rPr>
              <a:t> genres when signing up for any streaming platform. </a:t>
            </a:r>
          </a:p>
          <a:p>
            <a:endParaRPr lang="en-US" sz="1600" b="1" dirty="0">
              <a:solidFill>
                <a:schemeClr val="bg1">
                  <a:alpha val="0"/>
                </a:schemeClr>
              </a:solidFill>
              <a:latin typeface="Calibri" panose="020F0502020204030204" pitchFamily="34" charset="0"/>
            </a:endParaRPr>
          </a:p>
          <a:p>
            <a:r>
              <a:rPr lang="en-US" sz="2000" b="1" dirty="0">
                <a:solidFill>
                  <a:schemeClr val="bg1">
                    <a:alpha val="0"/>
                  </a:schemeClr>
                </a:solidFill>
                <a:latin typeface="Calibri" panose="020F0502020204030204" pitchFamily="34" charset="0"/>
              </a:rPr>
              <a:t>We have to create a matrix with binary values for all the movie genres. If a movie has a genre I it, we mark it as 1 and other genres for that movie are marked 0. </a:t>
            </a:r>
          </a:p>
          <a:p>
            <a:endParaRPr lang="en-US" sz="16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These genres are now related with each other to find the cosine similarity of those genres. </a:t>
            </a:r>
          </a:p>
          <a:p>
            <a:pPr marL="342900" indent="-342900">
              <a:buFont typeface="Arial" panose="020B0604020202020204" pitchFamily="34" charset="0"/>
              <a:buChar char="•"/>
            </a:pPr>
            <a:endParaRPr lang="en-US" sz="1600" b="1" dirty="0">
              <a:solidFill>
                <a:schemeClr val="bg1">
                  <a:alpha val="0"/>
                </a:schemeClr>
              </a:solidFill>
              <a:latin typeface="Calibri" panose="020F0502020204030204" pitchFamily="34" charset="0"/>
            </a:endParaRP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This method takes in a movie index, find the simulated scores and returns the top 10 scores for the given movie</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To make it simple, Its mostly like comparing the genres of all movies with all other movies.</a:t>
            </a:r>
          </a:p>
        </p:txBody>
      </p:sp>
      <p:sp>
        <p:nvSpPr>
          <p:cNvPr id="5" name="Rectangle: Rounded Corners 4">
            <a:extLst>
              <a:ext uri="{FF2B5EF4-FFF2-40B4-BE49-F238E27FC236}">
                <a16:creationId xmlns:a16="http://schemas.microsoft.com/office/drawing/2014/main" id="{B1AD18D1-A0F4-3403-3C66-6770820A557C}"/>
              </a:ext>
            </a:extLst>
          </p:cNvPr>
          <p:cNvSpPr/>
          <p:nvPr/>
        </p:nvSpPr>
        <p:spPr>
          <a:xfrm>
            <a:off x="936853"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Content-based Filtering</a:t>
            </a:r>
            <a:endParaRPr lang="en-IN" b="1" dirty="0">
              <a:solidFill>
                <a:schemeClr val="bg1"/>
              </a:solidFill>
            </a:endParaRPr>
          </a:p>
        </p:txBody>
      </p:sp>
    </p:spTree>
    <p:extLst>
      <p:ext uri="{BB962C8B-B14F-4D97-AF65-F5344CB8AC3E}">
        <p14:creationId xmlns:p14="http://schemas.microsoft.com/office/powerpoint/2010/main" val="367067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randombar(vertical)">
                                      <p:cBhvr>
                                        <p:cTn id="7" dur="500"/>
                                        <p:tgtEl>
                                          <p:spTgt spid="5">
                                            <p:bg/>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randombar(vertical)">
                                      <p:cBhvr>
                                        <p:cTn id="11" dur="500"/>
                                        <p:tgtEl>
                                          <p:spTgt spid="5">
                                            <p:txEl>
                                              <p:pRg st="0" end="0"/>
                                            </p:txEl>
                                          </p:spTgt>
                                        </p:tgtEl>
                                      </p:cBhvr>
                                    </p:animEffect>
                                  </p:childTnLst>
                                </p:cTn>
                              </p:par>
                            </p:childTnLst>
                          </p:cTn>
                        </p:par>
                        <p:par>
                          <p:cTn id="12" fill="hold">
                            <p:stCondLst>
                              <p:cond delay="1000"/>
                            </p:stCondLst>
                            <p:childTnLst>
                              <p:par>
                                <p:cTn id="13" presetID="16" presetClass="emph" presetSubtype="0" fill="hold" grpId="0" nodeType="afterEffect">
                                  <p:stCondLst>
                                    <p:cond delay="0"/>
                                  </p:stCondLst>
                                  <p:iterate type="lt">
                                    <p:tmPct val="4000"/>
                                  </p:iterate>
                                  <p:childTnLst>
                                    <p:set>
                                      <p:cBhvr override="childStyle">
                                        <p:cTn id="14" dur="1000" fill="hold"/>
                                        <p:tgtEl>
                                          <p:spTgt spid="7"/>
                                        </p:tgtEl>
                                        <p:attrNameLst>
                                          <p:attrName>style.color</p:attrName>
                                        </p:attrNameLst>
                                      </p:cBhvr>
                                      <p:to>
                                        <p:clrVal>
                                          <a:srgbClr val="FFFFFF"/>
                                        </p:clrVal>
                                      </p:to>
                                    </p:set>
                                    <p:set>
                                      <p:cBhvr>
                                        <p:cTn id="15" dur="1000" fill="hold"/>
                                        <p:tgtEl>
                                          <p:spTgt spid="7"/>
                                        </p:tgtEl>
                                        <p:attrNameLst>
                                          <p:attrName>fillcolor</p:attrName>
                                        </p:attrNameLst>
                                      </p:cBhvr>
                                      <p:to>
                                        <p:clrVal>
                                          <a:srgbClr val="FFFFFF"/>
                                        </p:clrVal>
                                      </p:to>
                                    </p:set>
                                    <p:set>
                                      <p:cBhvr>
                                        <p:cTn id="16" dur="10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uiExpand="1" build="allAtOnce"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3" name="Rectangle: Rounded Corners 2">
            <a:extLst>
              <a:ext uri="{FF2B5EF4-FFF2-40B4-BE49-F238E27FC236}">
                <a16:creationId xmlns:a16="http://schemas.microsoft.com/office/drawing/2014/main" id="{62242D5A-4F06-0A42-2F20-42EA1CD562AF}"/>
              </a:ext>
            </a:extLst>
          </p:cNvPr>
          <p:cNvSpPr/>
          <p:nvPr/>
        </p:nvSpPr>
        <p:spPr>
          <a:xfrm>
            <a:off x="575875" y="1435260"/>
            <a:ext cx="10679271" cy="3136740"/>
          </a:xfrm>
          <a:prstGeom prst="roundRect">
            <a:avLst>
              <a:gd name="adj" fmla="val 3801"/>
            </a:avLst>
          </a:prstGeom>
          <a:solidFill>
            <a:schemeClr val="tx1">
              <a:alpha val="60000"/>
            </a:scheme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7122225" cy="584775"/>
          </a:xfrm>
          <a:prstGeom prst="rect">
            <a:avLst/>
          </a:prstGeom>
          <a:noFill/>
        </p:spPr>
        <p:txBody>
          <a:bodyPr wrap="square" rtlCol="0">
            <a:spAutoFit/>
          </a:bodyPr>
          <a:lstStyle/>
          <a:p>
            <a:r>
              <a:rPr lang="en-US" sz="3200" b="1" dirty="0">
                <a:solidFill>
                  <a:schemeClr val="bg1"/>
                </a:solidFill>
              </a:rPr>
              <a:t>CREATING THE RECOMMENDER SYSTEM</a:t>
            </a:r>
            <a:endParaRPr lang="en-IN" sz="3200" b="1" dirty="0">
              <a:solidFill>
                <a:schemeClr val="bg1"/>
              </a:solidFill>
            </a:endParaRPr>
          </a:p>
        </p:txBody>
      </p:sp>
      <p:sp>
        <p:nvSpPr>
          <p:cNvPr id="7" name="TextBox 6">
            <a:extLst>
              <a:ext uri="{FF2B5EF4-FFF2-40B4-BE49-F238E27FC236}">
                <a16:creationId xmlns:a16="http://schemas.microsoft.com/office/drawing/2014/main" id="{3FAFF8C1-322E-9F82-E3B8-5D5DED002843}"/>
              </a:ext>
            </a:extLst>
          </p:cNvPr>
          <p:cNvSpPr txBox="1"/>
          <p:nvPr/>
        </p:nvSpPr>
        <p:spPr>
          <a:xfrm>
            <a:off x="785827" y="1661142"/>
            <a:ext cx="10244845" cy="1323439"/>
          </a:xfrm>
          <a:prstGeom prst="rect">
            <a:avLst/>
          </a:prstGeom>
          <a:noFill/>
        </p:spPr>
        <p:txBody>
          <a:bodyPr wrap="square">
            <a:spAutoFit/>
          </a:bodyPr>
          <a:lstStyle/>
          <a:p>
            <a:r>
              <a:rPr lang="en-US" sz="2000" b="1" dirty="0">
                <a:solidFill>
                  <a:schemeClr val="bg1">
                    <a:alpha val="0"/>
                  </a:schemeClr>
                </a:solidFill>
                <a:latin typeface="Calibri" panose="020F0502020204030204" pitchFamily="34" charset="0"/>
              </a:rPr>
              <a:t>Well, we cannot remember every </a:t>
            </a:r>
            <a:r>
              <a:rPr lang="en-US" sz="2000" b="1" dirty="0" err="1">
                <a:solidFill>
                  <a:schemeClr val="bg1">
                    <a:alpha val="0"/>
                  </a:schemeClr>
                </a:solidFill>
                <a:latin typeface="Calibri" panose="020F0502020204030204" pitchFamily="34" charset="0"/>
              </a:rPr>
              <a:t>movieId</a:t>
            </a:r>
            <a:r>
              <a:rPr lang="en-US" sz="2000" b="1" dirty="0">
                <a:solidFill>
                  <a:schemeClr val="bg1">
                    <a:alpha val="0"/>
                  </a:schemeClr>
                </a:solidFill>
                <a:latin typeface="Calibri" panose="020F0502020204030204" pitchFamily="34" charset="0"/>
              </a:rPr>
              <a:t> in the dataset. Here’s where we use </a:t>
            </a:r>
            <a:r>
              <a:rPr lang="en-US" sz="2000" b="1" dirty="0" err="1">
                <a:solidFill>
                  <a:schemeClr val="bg1">
                    <a:alpha val="0"/>
                  </a:schemeClr>
                </a:solidFill>
                <a:latin typeface="Calibri" panose="020F0502020204030204" pitchFamily="34" charset="0"/>
              </a:rPr>
              <a:t>fuzzywuzzy</a:t>
            </a:r>
            <a:r>
              <a:rPr lang="en-US" sz="2000" b="1" dirty="0">
                <a:solidFill>
                  <a:schemeClr val="bg1">
                    <a:alpha val="0"/>
                  </a:schemeClr>
                </a:solidFill>
                <a:latin typeface="Calibri" panose="020F0502020204030204" pitchFamily="34" charset="0"/>
              </a:rPr>
              <a:t>. A python library that finds the most closest match for the word we are searching for. </a:t>
            </a:r>
          </a:p>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It takes a list of all the movie titles, then it will compare your input with all titles and pick the n best matching names. </a:t>
            </a:r>
          </a:p>
        </p:txBody>
      </p:sp>
      <p:sp>
        <p:nvSpPr>
          <p:cNvPr id="5" name="Rectangle: Rounded Corners 4">
            <a:extLst>
              <a:ext uri="{FF2B5EF4-FFF2-40B4-BE49-F238E27FC236}">
                <a16:creationId xmlns:a16="http://schemas.microsoft.com/office/drawing/2014/main" id="{B1AD18D1-A0F4-3403-3C66-6770820A557C}"/>
              </a:ext>
            </a:extLst>
          </p:cNvPr>
          <p:cNvSpPr/>
          <p:nvPr/>
        </p:nvSpPr>
        <p:spPr>
          <a:xfrm>
            <a:off x="936853" y="1185466"/>
            <a:ext cx="4342899" cy="431562"/>
          </a:xfrm>
          <a:prstGeom prst="roundRect">
            <a:avLst>
              <a:gd name="adj" fmla="val 21297"/>
            </a:avLst>
          </a:prstGeom>
          <a:gradFill>
            <a:gsLst>
              <a:gs pos="0">
                <a:schemeClr val="accent6">
                  <a:lumMod val="50000"/>
                </a:schemeClr>
              </a:gs>
              <a:gs pos="100000">
                <a:schemeClr val="accent6"/>
              </a:gs>
            </a:gsLst>
            <a:lin ang="16200000" scaled="0"/>
          </a:gra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Content-based Filtering</a:t>
            </a:r>
            <a:endParaRPr lang="en-IN" b="1" dirty="0">
              <a:solidFill>
                <a:schemeClr val="bg1"/>
              </a:solidFill>
            </a:endParaRPr>
          </a:p>
        </p:txBody>
      </p:sp>
      <p:sp>
        <p:nvSpPr>
          <p:cNvPr id="8" name="TextBox 7">
            <a:extLst>
              <a:ext uri="{FF2B5EF4-FFF2-40B4-BE49-F238E27FC236}">
                <a16:creationId xmlns:a16="http://schemas.microsoft.com/office/drawing/2014/main" id="{49072DBC-EBBE-E9B3-B043-F76418B2B079}"/>
              </a:ext>
            </a:extLst>
          </p:cNvPr>
          <p:cNvSpPr txBox="1"/>
          <p:nvPr/>
        </p:nvSpPr>
        <p:spPr>
          <a:xfrm>
            <a:off x="785826" y="2978524"/>
            <a:ext cx="10244845" cy="1015663"/>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alpha val="0"/>
                  </a:schemeClr>
                </a:solidFill>
                <a:latin typeface="Calibri" panose="020F0502020204030204" pitchFamily="34" charset="0"/>
              </a:rPr>
              <a:t>I created a function to convert the title into movie index, and then find recommendations and then convert the recommended movies’ indices back to titles. The result is given in the next slide. </a:t>
            </a:r>
          </a:p>
        </p:txBody>
      </p:sp>
      <p:pic>
        <p:nvPicPr>
          <p:cNvPr id="15" name="Picture 14">
            <a:extLst>
              <a:ext uri="{FF2B5EF4-FFF2-40B4-BE49-F238E27FC236}">
                <a16:creationId xmlns:a16="http://schemas.microsoft.com/office/drawing/2014/main" id="{4619FB6C-4D3C-AD2A-B664-7995B3E13CB2}"/>
              </a:ext>
            </a:extLst>
          </p:cNvPr>
          <p:cNvPicPr>
            <a:picLocks noChangeAspect="1"/>
          </p:cNvPicPr>
          <p:nvPr/>
        </p:nvPicPr>
        <p:blipFill>
          <a:blip r:embed="rId5"/>
          <a:stretch>
            <a:fillRect/>
          </a:stretch>
        </p:blipFill>
        <p:spPr>
          <a:xfrm>
            <a:off x="2723679" y="3825066"/>
            <a:ext cx="6744641" cy="2743583"/>
          </a:xfrm>
          <a:prstGeom prst="rect">
            <a:avLst/>
          </a:prstGeom>
          <a:ln w="25400">
            <a:solidFill>
              <a:schemeClr val="bg1"/>
            </a:solidFill>
          </a:ln>
          <a:effectLst>
            <a:outerShdw blurRad="127000" dir="5400000" sx="103000" sy="103000" algn="ctr" rotWithShape="0">
              <a:srgbClr val="000000"/>
            </a:outerShdw>
          </a:effectLst>
        </p:spPr>
      </p:pic>
    </p:spTree>
    <p:extLst>
      <p:ext uri="{BB962C8B-B14F-4D97-AF65-F5344CB8AC3E}">
        <p14:creationId xmlns:p14="http://schemas.microsoft.com/office/powerpoint/2010/main" val="212615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randombar(vertical)">
                                      <p:cBhvr>
                                        <p:cTn id="7" dur="500"/>
                                        <p:tgtEl>
                                          <p:spTgt spid="5">
                                            <p:bg/>
                                          </p:spTgt>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randombar(vertical)">
                                      <p:cBhvr>
                                        <p:cTn id="11" dur="500"/>
                                        <p:tgtEl>
                                          <p:spTgt spid="5">
                                            <p:txEl>
                                              <p:pRg st="0" end="0"/>
                                            </p:txEl>
                                          </p:spTgt>
                                        </p:tgtEl>
                                      </p:cBhvr>
                                    </p:animEffect>
                                  </p:childTnLst>
                                </p:cTn>
                              </p:par>
                            </p:childTnLst>
                          </p:cTn>
                        </p:par>
                        <p:par>
                          <p:cTn id="12" fill="hold">
                            <p:stCondLst>
                              <p:cond delay="1000"/>
                            </p:stCondLst>
                            <p:childTnLst>
                              <p:par>
                                <p:cTn id="13" presetID="16" presetClass="emph" presetSubtype="0" fill="hold" grpId="0" nodeType="afterEffect">
                                  <p:stCondLst>
                                    <p:cond delay="0"/>
                                  </p:stCondLst>
                                  <p:iterate type="lt">
                                    <p:tmPct val="4000"/>
                                  </p:iterate>
                                  <p:childTnLst>
                                    <p:set>
                                      <p:cBhvr override="childStyle">
                                        <p:cTn id="14" dur="1000" fill="hold"/>
                                        <p:tgtEl>
                                          <p:spTgt spid="7"/>
                                        </p:tgtEl>
                                        <p:attrNameLst>
                                          <p:attrName>style.color</p:attrName>
                                        </p:attrNameLst>
                                      </p:cBhvr>
                                      <p:to>
                                        <p:clrVal>
                                          <a:srgbClr val="FFFFFF"/>
                                        </p:clrVal>
                                      </p:to>
                                    </p:set>
                                    <p:set>
                                      <p:cBhvr>
                                        <p:cTn id="15" dur="1000" fill="hold"/>
                                        <p:tgtEl>
                                          <p:spTgt spid="7"/>
                                        </p:tgtEl>
                                        <p:attrNameLst>
                                          <p:attrName>fillcolor</p:attrName>
                                        </p:attrNameLst>
                                      </p:cBhvr>
                                      <p:to>
                                        <p:clrVal>
                                          <a:srgbClr val="FFFFFF"/>
                                        </p:clrVal>
                                      </p:to>
                                    </p:set>
                                    <p:set>
                                      <p:cBhvr>
                                        <p:cTn id="16" dur="1000" fill="hold"/>
                                        <p:tgtEl>
                                          <p:spTgt spid="7"/>
                                        </p:tgtEl>
                                        <p:attrNameLst>
                                          <p:attrName>fill.type</p:attrName>
                                        </p:attrNameLst>
                                      </p:cBhvr>
                                      <p:to>
                                        <p:strVal val="solid"/>
                                      </p:to>
                                    </p:set>
                                  </p:childTnLst>
                                </p:cTn>
                              </p:par>
                            </p:childTnLst>
                          </p:cTn>
                        </p:par>
                        <p:par>
                          <p:cTn id="17" fill="hold">
                            <p:stCondLst>
                              <p:cond delay="11680"/>
                            </p:stCondLst>
                            <p:childTnLst>
                              <p:par>
                                <p:cTn id="18" presetID="16" presetClass="emph" presetSubtype="0" fill="hold" grpId="0" nodeType="afterEffect">
                                  <p:stCondLst>
                                    <p:cond delay="0"/>
                                  </p:stCondLst>
                                  <p:iterate type="lt">
                                    <p:tmPct val="4000"/>
                                  </p:iterate>
                                  <p:childTnLst>
                                    <p:set>
                                      <p:cBhvr override="childStyle">
                                        <p:cTn id="19" dur="1000" fill="hold"/>
                                        <p:tgtEl>
                                          <p:spTgt spid="8"/>
                                        </p:tgtEl>
                                        <p:attrNameLst>
                                          <p:attrName>style.color</p:attrName>
                                        </p:attrNameLst>
                                      </p:cBhvr>
                                      <p:to>
                                        <p:clrVal>
                                          <a:srgbClr val="FFFFFF"/>
                                        </p:clrVal>
                                      </p:to>
                                    </p:set>
                                    <p:set>
                                      <p:cBhvr>
                                        <p:cTn id="20" dur="1000" fill="hold"/>
                                        <p:tgtEl>
                                          <p:spTgt spid="8"/>
                                        </p:tgtEl>
                                        <p:attrNameLst>
                                          <p:attrName>fillcolor</p:attrName>
                                        </p:attrNameLst>
                                      </p:cBhvr>
                                      <p:to>
                                        <p:clrVal>
                                          <a:srgbClr val="FFFFFF"/>
                                        </p:clrVal>
                                      </p:to>
                                    </p:set>
                                    <p:set>
                                      <p:cBhvr>
                                        <p:cTn id="21" dur="1000" fill="hold"/>
                                        <p:tgtEl>
                                          <p:spTgt spid="8"/>
                                        </p:tgtEl>
                                        <p:attrNameLst>
                                          <p:attrName>fill.type</p:attrName>
                                        </p:attrNameLst>
                                      </p:cBhvr>
                                      <p:to>
                                        <p:strVal val="solid"/>
                                      </p:to>
                                    </p:set>
                                  </p:childTnLst>
                                </p:cTn>
                              </p:par>
                              <p:par>
                                <p:cTn id="22" presetID="42" presetClass="entr" presetSubtype="0" fill="hold" nodeType="withEffect">
                                  <p:stCondLst>
                                    <p:cond delay="572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uiExpand="1" build="allAtOnce"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7122225" cy="584775"/>
          </a:xfrm>
          <a:prstGeom prst="rect">
            <a:avLst/>
          </a:prstGeom>
          <a:noFill/>
        </p:spPr>
        <p:txBody>
          <a:bodyPr wrap="square" rtlCol="0">
            <a:spAutoFit/>
          </a:bodyPr>
          <a:lstStyle/>
          <a:p>
            <a:r>
              <a:rPr lang="en-US" sz="3200" b="1" dirty="0">
                <a:solidFill>
                  <a:schemeClr val="bg1"/>
                </a:solidFill>
              </a:rPr>
              <a:t>RESULTS</a:t>
            </a:r>
            <a:endParaRPr lang="en-IN" sz="3200" b="1" dirty="0">
              <a:solidFill>
                <a:schemeClr val="bg1"/>
              </a:solidFill>
            </a:endParaRPr>
          </a:p>
        </p:txBody>
      </p:sp>
      <p:pic>
        <p:nvPicPr>
          <p:cNvPr id="10" name="Picture 9">
            <a:extLst>
              <a:ext uri="{FF2B5EF4-FFF2-40B4-BE49-F238E27FC236}">
                <a16:creationId xmlns:a16="http://schemas.microsoft.com/office/drawing/2014/main" id="{1892A6C9-0581-0BBC-CBED-5915B654FF14}"/>
              </a:ext>
            </a:extLst>
          </p:cNvPr>
          <p:cNvPicPr>
            <a:picLocks noChangeAspect="1"/>
          </p:cNvPicPr>
          <p:nvPr/>
        </p:nvPicPr>
        <p:blipFill>
          <a:blip r:embed="rId5"/>
          <a:stretch>
            <a:fillRect/>
          </a:stretch>
        </p:blipFill>
        <p:spPr>
          <a:xfrm>
            <a:off x="230052" y="1172751"/>
            <a:ext cx="3003660" cy="2672981"/>
          </a:xfrm>
          <a:prstGeom prst="rect">
            <a:avLst/>
          </a:prstGeom>
          <a:ln w="25400">
            <a:solidFill>
              <a:schemeClr val="bg1"/>
            </a:solidFill>
          </a:ln>
          <a:effectLst>
            <a:outerShdw blurRad="127000" dir="5400000" sx="103000" sy="103000" algn="ctr" rotWithShape="0">
              <a:srgbClr val="000000"/>
            </a:outerShdw>
          </a:effectLst>
        </p:spPr>
      </p:pic>
      <p:pic>
        <p:nvPicPr>
          <p:cNvPr id="11" name="Picture 10">
            <a:extLst>
              <a:ext uri="{FF2B5EF4-FFF2-40B4-BE49-F238E27FC236}">
                <a16:creationId xmlns:a16="http://schemas.microsoft.com/office/drawing/2014/main" id="{B7F48364-F123-BF9C-8FEA-436799718AAA}"/>
              </a:ext>
            </a:extLst>
          </p:cNvPr>
          <p:cNvPicPr>
            <a:picLocks noChangeAspect="1"/>
          </p:cNvPicPr>
          <p:nvPr/>
        </p:nvPicPr>
        <p:blipFill>
          <a:blip r:embed="rId6"/>
          <a:stretch>
            <a:fillRect/>
          </a:stretch>
        </p:blipFill>
        <p:spPr>
          <a:xfrm>
            <a:off x="3483905" y="1172752"/>
            <a:ext cx="3908460" cy="2704768"/>
          </a:xfrm>
          <a:prstGeom prst="rect">
            <a:avLst/>
          </a:prstGeom>
          <a:ln w="25400">
            <a:solidFill>
              <a:schemeClr val="bg1"/>
            </a:solidFill>
          </a:ln>
          <a:effectLst>
            <a:outerShdw blurRad="127000" dir="5400000" sx="103000" sy="103000" algn="ctr" rotWithShape="0">
              <a:srgbClr val="000000"/>
            </a:outerShdw>
          </a:effectLst>
        </p:spPr>
      </p:pic>
      <p:pic>
        <p:nvPicPr>
          <p:cNvPr id="14" name="Picture 13">
            <a:extLst>
              <a:ext uri="{FF2B5EF4-FFF2-40B4-BE49-F238E27FC236}">
                <a16:creationId xmlns:a16="http://schemas.microsoft.com/office/drawing/2014/main" id="{6B44C439-FB42-BB37-76D6-A1B6D1A45F27}"/>
              </a:ext>
            </a:extLst>
          </p:cNvPr>
          <p:cNvPicPr>
            <a:picLocks noChangeAspect="1"/>
          </p:cNvPicPr>
          <p:nvPr/>
        </p:nvPicPr>
        <p:blipFill>
          <a:blip r:embed="rId7"/>
          <a:stretch>
            <a:fillRect/>
          </a:stretch>
        </p:blipFill>
        <p:spPr>
          <a:xfrm>
            <a:off x="7642557" y="1172751"/>
            <a:ext cx="4161439" cy="2679880"/>
          </a:xfrm>
          <a:prstGeom prst="rect">
            <a:avLst/>
          </a:prstGeom>
          <a:ln w="25400">
            <a:solidFill>
              <a:schemeClr val="bg1"/>
            </a:solidFill>
          </a:ln>
          <a:effectLst>
            <a:outerShdw blurRad="127000" dir="5400000" sx="103000" sy="103000" algn="ctr" rotWithShape="0">
              <a:srgbClr val="000000"/>
            </a:outerShdw>
          </a:effectLst>
        </p:spPr>
      </p:pic>
      <p:pic>
        <p:nvPicPr>
          <p:cNvPr id="17" name="Picture 16">
            <a:extLst>
              <a:ext uri="{FF2B5EF4-FFF2-40B4-BE49-F238E27FC236}">
                <a16:creationId xmlns:a16="http://schemas.microsoft.com/office/drawing/2014/main" id="{54CFA9DD-1F9B-F765-2B85-54D6943C6B67}"/>
              </a:ext>
            </a:extLst>
          </p:cNvPr>
          <p:cNvPicPr>
            <a:picLocks noChangeAspect="1"/>
          </p:cNvPicPr>
          <p:nvPr/>
        </p:nvPicPr>
        <p:blipFill>
          <a:blip r:embed="rId8"/>
          <a:stretch>
            <a:fillRect/>
          </a:stretch>
        </p:blipFill>
        <p:spPr>
          <a:xfrm>
            <a:off x="215916" y="4004945"/>
            <a:ext cx="3031931" cy="2641401"/>
          </a:xfrm>
          <a:prstGeom prst="rect">
            <a:avLst/>
          </a:prstGeom>
          <a:ln w="25400">
            <a:solidFill>
              <a:schemeClr val="bg1"/>
            </a:solidFill>
          </a:ln>
          <a:effectLst>
            <a:outerShdw blurRad="127000" dir="5400000" sx="103000" sy="103000" algn="ctr" rotWithShape="0">
              <a:srgbClr val="000000"/>
            </a:outerShdw>
          </a:effectLst>
        </p:spPr>
      </p:pic>
      <p:pic>
        <p:nvPicPr>
          <p:cNvPr id="19" name="Picture 18">
            <a:extLst>
              <a:ext uri="{FF2B5EF4-FFF2-40B4-BE49-F238E27FC236}">
                <a16:creationId xmlns:a16="http://schemas.microsoft.com/office/drawing/2014/main" id="{EE074981-AD1D-5424-413A-C515450578D3}"/>
              </a:ext>
            </a:extLst>
          </p:cNvPr>
          <p:cNvPicPr>
            <a:picLocks noChangeAspect="1"/>
          </p:cNvPicPr>
          <p:nvPr/>
        </p:nvPicPr>
        <p:blipFill>
          <a:blip r:embed="rId9"/>
          <a:stretch>
            <a:fillRect/>
          </a:stretch>
        </p:blipFill>
        <p:spPr>
          <a:xfrm>
            <a:off x="3483905" y="4036735"/>
            <a:ext cx="3546043" cy="2609612"/>
          </a:xfrm>
          <a:prstGeom prst="rect">
            <a:avLst/>
          </a:prstGeom>
          <a:ln w="25400">
            <a:solidFill>
              <a:schemeClr val="bg1"/>
            </a:solidFill>
          </a:ln>
          <a:effectLst>
            <a:outerShdw blurRad="127000" dir="5400000" sx="103000" sy="103000" algn="ctr" rotWithShape="0">
              <a:srgbClr val="000000"/>
            </a:outerShdw>
          </a:effectLst>
        </p:spPr>
      </p:pic>
      <p:pic>
        <p:nvPicPr>
          <p:cNvPr id="21" name="Picture 20">
            <a:extLst>
              <a:ext uri="{FF2B5EF4-FFF2-40B4-BE49-F238E27FC236}">
                <a16:creationId xmlns:a16="http://schemas.microsoft.com/office/drawing/2014/main" id="{41C556A2-07D3-C043-69E5-94D9D521670A}"/>
              </a:ext>
            </a:extLst>
          </p:cNvPr>
          <p:cNvPicPr>
            <a:picLocks noChangeAspect="1"/>
          </p:cNvPicPr>
          <p:nvPr/>
        </p:nvPicPr>
        <p:blipFill>
          <a:blip r:embed="rId10"/>
          <a:stretch>
            <a:fillRect/>
          </a:stretch>
        </p:blipFill>
        <p:spPr>
          <a:xfrm>
            <a:off x="7266006" y="4004945"/>
            <a:ext cx="2867541" cy="2641401"/>
          </a:xfrm>
          <a:prstGeom prst="rect">
            <a:avLst/>
          </a:prstGeom>
          <a:ln w="25400">
            <a:solidFill>
              <a:schemeClr val="bg1"/>
            </a:solidFill>
          </a:ln>
          <a:effectLst>
            <a:outerShdw blurRad="127000" dir="5400000" sx="103000" sy="103000" algn="ctr" rotWithShape="0">
              <a:srgbClr val="000000"/>
            </a:outerShdw>
          </a:effectLst>
        </p:spPr>
      </p:pic>
      <p:pic>
        <p:nvPicPr>
          <p:cNvPr id="23" name="Picture 22">
            <a:extLst>
              <a:ext uri="{FF2B5EF4-FFF2-40B4-BE49-F238E27FC236}">
                <a16:creationId xmlns:a16="http://schemas.microsoft.com/office/drawing/2014/main" id="{E2742998-34A3-6914-7332-CEE62F68C9F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843" b="89764" l="4603" r="95397">
                        <a14:foregroundMark x1="4603" y1="62598" x2="4603" y2="62598"/>
                        <a14:foregroundMark x1="95397" y1="64961" x2="95397" y2="64961"/>
                        <a14:foregroundMark x1="48954" y1="27953" x2="48954" y2="27953"/>
                      </a14:backgroundRemoval>
                    </a14:imgEffect>
                    <a14:imgEffect>
                      <a14:sharpenSoften amount="40000"/>
                    </a14:imgEffect>
                    <a14:imgEffect>
                      <a14:colorTemperature colorTemp="11500"/>
                    </a14:imgEffect>
                    <a14:imgEffect>
                      <a14:saturation sat="165000"/>
                    </a14:imgEffect>
                  </a14:imgLayer>
                </a14:imgProps>
              </a:ext>
              <a:ext uri="{28A0092B-C50C-407E-A947-70E740481C1C}">
                <a14:useLocalDpi xmlns:a14="http://schemas.microsoft.com/office/drawing/2010/main" val="0"/>
              </a:ext>
            </a:extLst>
          </a:blip>
          <a:stretch>
            <a:fillRect/>
          </a:stretch>
        </p:blipFill>
        <p:spPr>
          <a:xfrm>
            <a:off x="9160069" y="4074139"/>
            <a:ext cx="3031931" cy="3222219"/>
          </a:xfrm>
          <a:prstGeom prst="rect">
            <a:avLst/>
          </a:prstGeom>
          <a:noFill/>
          <a:effectLst/>
        </p:spPr>
      </p:pic>
    </p:spTree>
    <p:extLst>
      <p:ext uri="{BB962C8B-B14F-4D97-AF65-F5344CB8AC3E}">
        <p14:creationId xmlns:p14="http://schemas.microsoft.com/office/powerpoint/2010/main" val="872556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40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5000"/>
                            </p:stCondLst>
                            <p:childTnLst>
                              <p:par>
                                <p:cTn id="28" presetID="42"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par>
                          <p:cTn id="33" fill="hold">
                            <p:stCondLst>
                              <p:cond delay="6000"/>
                            </p:stCondLst>
                            <p:childTnLst>
                              <p:par>
                                <p:cTn id="34" presetID="42"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par>
                          <p:cTn id="39" fill="hold">
                            <p:stCondLst>
                              <p:cond delay="7000"/>
                            </p:stCondLst>
                            <p:childTnLst>
                              <p:par>
                                <p:cTn id="40" presetID="42"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8000"/>
                            </p:stCondLst>
                            <p:childTnLst>
                              <p:par>
                                <p:cTn id="46" presetID="42"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BEBA8EAE-BF5A-486C-A8C5-ECC9F3942E4B}">
                <a14:imgProps xmlns:a14="http://schemas.microsoft.com/office/drawing/2010/main">
                  <a14:imgLayer r:embed="rId4">
                    <a14:imgEffect>
                      <a14:colorTemperature colorTemp="11500"/>
                    </a14:imgEffect>
                    <a14:imgEffect>
                      <a14:saturation sat="198000"/>
                    </a14:imgEffect>
                    <a14:imgEffect>
                      <a14:brightnessContrast bright="-44000" contrast="-13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6CB48B0C-9788-D489-B5CB-76A36B4240EE}"/>
              </a:ext>
            </a:extLst>
          </p:cNvPr>
          <p:cNvSpPr/>
          <p:nvPr/>
        </p:nvSpPr>
        <p:spPr>
          <a:xfrm>
            <a:off x="-579120" y="0"/>
            <a:ext cx="12771120" cy="1013538"/>
          </a:xfrm>
          <a:prstGeom prst="parallelogram">
            <a:avLst>
              <a:gd name="adj" fmla="val 0"/>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3. MOVIE RECOMMENDER SYSTEM</a:t>
            </a:r>
          </a:p>
        </p:txBody>
      </p:sp>
      <p:sp>
        <p:nvSpPr>
          <p:cNvPr id="4" name="TextBox 3">
            <a:extLst>
              <a:ext uri="{FF2B5EF4-FFF2-40B4-BE49-F238E27FC236}">
                <a16:creationId xmlns:a16="http://schemas.microsoft.com/office/drawing/2014/main" id="{89333334-D223-FCB4-4CCE-9CB2D3A85774}"/>
              </a:ext>
            </a:extLst>
          </p:cNvPr>
          <p:cNvSpPr txBox="1"/>
          <p:nvPr/>
        </p:nvSpPr>
        <p:spPr>
          <a:xfrm>
            <a:off x="401319" y="336660"/>
            <a:ext cx="7122225" cy="584775"/>
          </a:xfrm>
          <a:prstGeom prst="rect">
            <a:avLst/>
          </a:prstGeom>
          <a:noFill/>
        </p:spPr>
        <p:txBody>
          <a:bodyPr wrap="square" rtlCol="0">
            <a:spAutoFit/>
          </a:bodyPr>
          <a:lstStyle/>
          <a:p>
            <a:r>
              <a:rPr lang="en-US" sz="3200" b="1" dirty="0">
                <a:solidFill>
                  <a:schemeClr val="bg1"/>
                </a:solidFill>
              </a:rPr>
              <a:t>RESOURCES AND REFERENCES</a:t>
            </a:r>
            <a:endParaRPr lang="en-IN" sz="3200" b="1" dirty="0">
              <a:solidFill>
                <a:schemeClr val="bg1"/>
              </a:solidFill>
            </a:endParaRPr>
          </a:p>
        </p:txBody>
      </p:sp>
      <p:sp>
        <p:nvSpPr>
          <p:cNvPr id="2" name="Rectangle: Rounded Corners 1">
            <a:extLst>
              <a:ext uri="{FF2B5EF4-FFF2-40B4-BE49-F238E27FC236}">
                <a16:creationId xmlns:a16="http://schemas.microsoft.com/office/drawing/2014/main" id="{7DC8A128-0372-09AE-508E-420863C7C101}"/>
              </a:ext>
            </a:extLst>
          </p:cNvPr>
          <p:cNvSpPr/>
          <p:nvPr/>
        </p:nvSpPr>
        <p:spPr>
          <a:xfrm>
            <a:off x="439655" y="1197870"/>
            <a:ext cx="11312689" cy="5004810"/>
          </a:xfrm>
          <a:prstGeom prst="roundRect">
            <a:avLst>
              <a:gd name="adj" fmla="val 3801"/>
            </a:avLst>
          </a:prstGeom>
          <a:solidFill>
            <a:schemeClr val="tx1">
              <a:alpha val="60000"/>
            </a:schemeClr>
          </a:solidFill>
          <a:ln w="57150">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5D5A41AB-4C3E-A130-54DF-EBA914E279AD}"/>
              </a:ext>
            </a:extLst>
          </p:cNvPr>
          <p:cNvSpPr txBox="1"/>
          <p:nvPr/>
        </p:nvSpPr>
        <p:spPr>
          <a:xfrm>
            <a:off x="701040" y="1443841"/>
            <a:ext cx="10789920"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alpha val="0"/>
                  </a:schemeClr>
                </a:solidFill>
              </a:rPr>
              <a:t>I would greatly thank ‘Toronto Machine Learning’ whose webinar featuring ‘Jill Cates’, helped me a lot to finish this movie recommender system</a:t>
            </a:r>
          </a:p>
          <a:p>
            <a:pPr marL="285750" indent="-285750">
              <a:buFont typeface="Arial" panose="020B0604020202020204" pitchFamily="34" charset="0"/>
              <a:buChar char="•"/>
            </a:pPr>
            <a:endParaRPr lang="en-IN" b="1" dirty="0">
              <a:solidFill>
                <a:schemeClr val="bg1">
                  <a:alpha val="0"/>
                </a:schemeClr>
              </a:solidFill>
            </a:endParaRPr>
          </a:p>
          <a:p>
            <a:pPr marL="285750" indent="-285750">
              <a:buFont typeface="Arial" panose="020B0604020202020204" pitchFamily="34" charset="0"/>
              <a:buChar char="•"/>
            </a:pPr>
            <a:r>
              <a:rPr lang="en-IN" b="1" dirty="0">
                <a:solidFill>
                  <a:schemeClr val="bg1">
                    <a:alpha val="0"/>
                  </a:schemeClr>
                </a:solidFill>
              </a:rPr>
              <a:t>I also referenced many statistical pages on </a:t>
            </a:r>
            <a:r>
              <a:rPr lang="en-IN" b="1" dirty="0" err="1">
                <a:solidFill>
                  <a:schemeClr val="bg1">
                    <a:alpha val="0"/>
                  </a:schemeClr>
                </a:solidFill>
              </a:rPr>
              <a:t>youtube</a:t>
            </a:r>
            <a:r>
              <a:rPr lang="en-IN" b="1" dirty="0">
                <a:solidFill>
                  <a:schemeClr val="bg1">
                    <a:alpha val="0"/>
                  </a:schemeClr>
                </a:solidFill>
              </a:rPr>
              <a:t> for understanding the concepts which were complex</a:t>
            </a:r>
          </a:p>
          <a:p>
            <a:pPr marL="285750" indent="-285750">
              <a:buFont typeface="Arial" panose="020B0604020202020204" pitchFamily="34" charset="0"/>
              <a:buChar char="•"/>
            </a:pPr>
            <a:endParaRPr lang="en-IN" b="1" dirty="0">
              <a:solidFill>
                <a:schemeClr val="bg1">
                  <a:alpha val="0"/>
                </a:schemeClr>
              </a:solidFill>
            </a:endParaRPr>
          </a:p>
          <a:p>
            <a:pPr marL="285750" indent="-285750">
              <a:buFont typeface="Arial" panose="020B0604020202020204" pitchFamily="34" charset="0"/>
              <a:buChar char="•"/>
            </a:pPr>
            <a:r>
              <a:rPr lang="en-IN" b="1" dirty="0">
                <a:solidFill>
                  <a:schemeClr val="bg1">
                    <a:alpha val="0"/>
                  </a:schemeClr>
                </a:solidFill>
              </a:rPr>
              <a:t>All the code and the project is available in my </a:t>
            </a:r>
            <a:r>
              <a:rPr lang="en-IN" b="1" dirty="0" err="1">
                <a:solidFill>
                  <a:schemeClr val="bg1">
                    <a:alpha val="0"/>
                  </a:schemeClr>
                </a:solidFill>
              </a:rPr>
              <a:t>github</a:t>
            </a:r>
            <a:r>
              <a:rPr lang="en-IN" b="1" dirty="0">
                <a:solidFill>
                  <a:schemeClr val="bg1">
                    <a:alpha val="0"/>
                  </a:schemeClr>
                </a:solidFill>
              </a:rPr>
              <a:t> page. I will provide the link below. </a:t>
            </a:r>
          </a:p>
          <a:p>
            <a:pPr marL="285750" indent="-285750">
              <a:buFont typeface="Arial" panose="020B0604020202020204" pitchFamily="34" charset="0"/>
              <a:buChar char="•"/>
            </a:pPr>
            <a:endParaRPr lang="en-IN" b="1" dirty="0">
              <a:solidFill>
                <a:schemeClr val="bg1">
                  <a:alpha val="0"/>
                </a:schemeClr>
              </a:solidFill>
            </a:endParaRPr>
          </a:p>
          <a:p>
            <a:pPr marL="285750" indent="-285750">
              <a:buFont typeface="Arial" panose="020B0604020202020204" pitchFamily="34" charset="0"/>
              <a:buChar char="•"/>
            </a:pPr>
            <a:r>
              <a:rPr lang="en-IN" b="1" dirty="0">
                <a:solidFill>
                  <a:schemeClr val="bg1">
                    <a:alpha val="0"/>
                  </a:schemeClr>
                </a:solidFill>
              </a:rPr>
              <a:t>The </a:t>
            </a:r>
            <a:r>
              <a:rPr lang="en-IN" b="1" dirty="0" err="1">
                <a:solidFill>
                  <a:schemeClr val="bg1">
                    <a:alpha val="0"/>
                  </a:schemeClr>
                </a:solidFill>
              </a:rPr>
              <a:t>github</a:t>
            </a:r>
            <a:r>
              <a:rPr lang="en-IN" b="1" dirty="0">
                <a:solidFill>
                  <a:schemeClr val="bg1">
                    <a:alpha val="0"/>
                  </a:schemeClr>
                </a:solidFill>
              </a:rPr>
              <a:t> repository contains the </a:t>
            </a:r>
            <a:r>
              <a:rPr lang="en-IN" b="1" dirty="0" err="1">
                <a:solidFill>
                  <a:schemeClr val="bg1">
                    <a:alpha val="0"/>
                  </a:schemeClr>
                </a:solidFill>
              </a:rPr>
              <a:t>Jupyter</a:t>
            </a:r>
            <a:r>
              <a:rPr lang="en-IN" b="1" dirty="0">
                <a:solidFill>
                  <a:schemeClr val="bg1">
                    <a:alpha val="0"/>
                  </a:schemeClr>
                </a:solidFill>
              </a:rPr>
              <a:t> notebook file which you can refer to later. And no extra csv files were exported from this project</a:t>
            </a:r>
          </a:p>
        </p:txBody>
      </p:sp>
      <p:sp>
        <p:nvSpPr>
          <p:cNvPr id="5" name="Rectangle: Rounded Corners 4">
            <a:extLst>
              <a:ext uri="{FF2B5EF4-FFF2-40B4-BE49-F238E27FC236}">
                <a16:creationId xmlns:a16="http://schemas.microsoft.com/office/drawing/2014/main" id="{1A1170EE-242A-E541-652A-BD280B52AEB4}"/>
              </a:ext>
            </a:extLst>
          </p:cNvPr>
          <p:cNvSpPr/>
          <p:nvPr/>
        </p:nvSpPr>
        <p:spPr>
          <a:xfrm>
            <a:off x="670268" y="4328749"/>
            <a:ext cx="10851463" cy="1574345"/>
          </a:xfrm>
          <a:prstGeom prst="round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b="1" dirty="0">
                <a:solidFill>
                  <a:schemeClr val="bg1"/>
                </a:solidFill>
              </a:rPr>
              <a:t>The Movies Recommender System </a:t>
            </a:r>
            <a:r>
              <a:rPr lang="en-IN" b="1" dirty="0" err="1">
                <a:solidFill>
                  <a:schemeClr val="bg1"/>
                </a:solidFill>
              </a:rPr>
              <a:t>github</a:t>
            </a:r>
            <a:r>
              <a:rPr lang="en-IN" b="1" dirty="0">
                <a:solidFill>
                  <a:schemeClr val="bg1"/>
                </a:solidFill>
              </a:rPr>
              <a:t> repository link:  </a:t>
            </a:r>
            <a:r>
              <a:rPr lang="en-US" b="1" dirty="0">
                <a:solidFill>
                  <a:srgbClr val="FF0000"/>
                </a:solidFill>
                <a:hlinkClick r:id="rId5">
                  <a:extLst>
                    <a:ext uri="{A12FA001-AC4F-418D-AE19-62706E023703}">
                      <ahyp:hlinkClr xmlns:ahyp="http://schemas.microsoft.com/office/drawing/2018/hyperlinkcolor" val="tx"/>
                    </a:ext>
                  </a:extLst>
                </a:hlinkClick>
              </a:rPr>
              <a:t>click here to view the repository</a:t>
            </a:r>
            <a:endParaRPr lang="en-IN" b="1" dirty="0">
              <a:solidFill>
                <a:srgbClr val="FF0000"/>
              </a:solidFill>
            </a:endParaRPr>
          </a:p>
        </p:txBody>
      </p:sp>
      <p:sp>
        <p:nvSpPr>
          <p:cNvPr id="13" name="Parallelogram 12">
            <a:extLst>
              <a:ext uri="{FF2B5EF4-FFF2-40B4-BE49-F238E27FC236}">
                <a16:creationId xmlns:a16="http://schemas.microsoft.com/office/drawing/2014/main" id="{439D496D-F4E8-7EB7-9CB9-AE38C2822354}"/>
              </a:ext>
            </a:extLst>
          </p:cNvPr>
          <p:cNvSpPr/>
          <p:nvPr/>
        </p:nvSpPr>
        <p:spPr>
          <a:xfrm>
            <a:off x="-579120" y="-1568118"/>
            <a:ext cx="20151356" cy="1324277"/>
          </a:xfrm>
          <a:prstGeom prst="parallelogram">
            <a:avLst>
              <a:gd name="adj" fmla="val 32171"/>
            </a:avLst>
          </a:prstGeom>
          <a:gradFill flip="none" rotWithShape="1">
            <a:gsLst>
              <a:gs pos="0">
                <a:srgbClr val="002060"/>
              </a:gs>
              <a:gs pos="100000">
                <a:schemeClr val="bg2">
                  <a:lumMod val="75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2. COMPANIES VALUATION ANALYSIS </a:t>
            </a:r>
          </a:p>
        </p:txBody>
      </p:sp>
      <p:sp>
        <p:nvSpPr>
          <p:cNvPr id="15" name="TextBox 14">
            <a:extLst>
              <a:ext uri="{FF2B5EF4-FFF2-40B4-BE49-F238E27FC236}">
                <a16:creationId xmlns:a16="http://schemas.microsoft.com/office/drawing/2014/main" id="{B6C79ACD-FA83-AE31-D4C4-FB6EA0409EA3}"/>
              </a:ext>
            </a:extLst>
          </p:cNvPr>
          <p:cNvSpPr txBox="1"/>
          <p:nvPr/>
        </p:nvSpPr>
        <p:spPr>
          <a:xfrm>
            <a:off x="355149" y="-4292705"/>
            <a:ext cx="7747890" cy="646331"/>
          </a:xfrm>
          <a:prstGeom prst="rect">
            <a:avLst/>
          </a:prstGeom>
          <a:noFill/>
        </p:spPr>
        <p:txBody>
          <a:bodyPr wrap="none" rtlCol="0">
            <a:spAutoFit/>
          </a:bodyPr>
          <a:lstStyle/>
          <a:p>
            <a:r>
              <a:rPr lang="en-IN" sz="3600" dirty="0">
                <a:latin typeface="Impact" panose="020B0806030902050204" pitchFamily="34" charset="0"/>
              </a:rPr>
              <a:t>DATA ANALYST AND ANALYTICS INTERNSHIP</a:t>
            </a:r>
          </a:p>
        </p:txBody>
      </p:sp>
      <p:sp>
        <p:nvSpPr>
          <p:cNvPr id="16" name="TextBox 15">
            <a:extLst>
              <a:ext uri="{FF2B5EF4-FFF2-40B4-BE49-F238E27FC236}">
                <a16:creationId xmlns:a16="http://schemas.microsoft.com/office/drawing/2014/main" id="{63BAABE4-FCD6-41DB-11B3-E1F2788621BB}"/>
              </a:ext>
            </a:extLst>
          </p:cNvPr>
          <p:cNvSpPr txBox="1"/>
          <p:nvPr/>
        </p:nvSpPr>
        <p:spPr>
          <a:xfrm>
            <a:off x="355149" y="-3646374"/>
            <a:ext cx="3398687" cy="461665"/>
          </a:xfrm>
          <a:prstGeom prst="rect">
            <a:avLst/>
          </a:prstGeom>
          <a:noFill/>
        </p:spPr>
        <p:txBody>
          <a:bodyPr wrap="none" rtlCol="0">
            <a:spAutoFit/>
          </a:bodyPr>
          <a:lstStyle/>
          <a:p>
            <a:r>
              <a:rPr lang="en-IN" sz="2400" dirty="0">
                <a:latin typeface="Bahnschrift" panose="020B0502040204020203" pitchFamily="34" charset="0"/>
              </a:rPr>
              <a:t>PROJECTS SUBMITTED:</a:t>
            </a:r>
          </a:p>
        </p:txBody>
      </p:sp>
      <p:sp>
        <p:nvSpPr>
          <p:cNvPr id="18" name="Parallelogram 17">
            <a:extLst>
              <a:ext uri="{FF2B5EF4-FFF2-40B4-BE49-F238E27FC236}">
                <a16:creationId xmlns:a16="http://schemas.microsoft.com/office/drawing/2014/main" id="{2B19C978-6271-C7CA-C780-078D8D227B81}"/>
              </a:ext>
            </a:extLst>
          </p:cNvPr>
          <p:cNvSpPr/>
          <p:nvPr/>
        </p:nvSpPr>
        <p:spPr>
          <a:xfrm>
            <a:off x="-579120" y="-2883183"/>
            <a:ext cx="20151356" cy="1324277"/>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t>1. SUPERMART GROCERY SALES ANALYSIS</a:t>
            </a:r>
          </a:p>
        </p:txBody>
      </p:sp>
    </p:spTree>
    <p:extLst>
      <p:ext uri="{BB962C8B-B14F-4D97-AF65-F5344CB8AC3E}">
        <p14:creationId xmlns:p14="http://schemas.microsoft.com/office/powerpoint/2010/main" val="361754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mph" presetSubtype="0" fill="hold" grpId="0" nodeType="afterEffect">
                                  <p:stCondLst>
                                    <p:cond delay="0"/>
                                  </p:stCondLst>
                                  <p:iterate type="lt">
                                    <p:tmPct val="4000"/>
                                  </p:iterate>
                                  <p:childTnLst>
                                    <p:set>
                                      <p:cBhvr override="childStyle">
                                        <p:cTn id="17" dur="500" fill="hold"/>
                                        <p:tgtEl>
                                          <p:spTgt spid="3"/>
                                        </p:tgtEl>
                                        <p:attrNameLst>
                                          <p:attrName>style.color</p:attrName>
                                        </p:attrNameLst>
                                      </p:cBhvr>
                                      <p:to>
                                        <p:clrVal>
                                          <a:srgbClr val="FFFFFF"/>
                                        </p:clrVal>
                                      </p:to>
                                    </p:set>
                                    <p:set>
                                      <p:cBhvr>
                                        <p:cTn id="18" dur="500" fill="hold"/>
                                        <p:tgtEl>
                                          <p:spTgt spid="3"/>
                                        </p:tgtEl>
                                        <p:attrNameLst>
                                          <p:attrName>fillcolor</p:attrName>
                                        </p:attrNameLst>
                                      </p:cBhvr>
                                      <p:to>
                                        <p:clrVal>
                                          <a:srgbClr val="FFFFFF"/>
                                        </p:clrVal>
                                      </p:to>
                                    </p:set>
                                    <p:set>
                                      <p:cBhvr>
                                        <p:cTn id="19" dur="500" fill="hold"/>
                                        <p:tgtEl>
                                          <p:spTgt spid="3"/>
                                        </p:tgtEl>
                                        <p:attrNameLst>
                                          <p:attrName>fill.type</p:attrName>
                                        </p:attrNameLst>
                                      </p:cBhvr>
                                      <p:to>
                                        <p:strVal val="solid"/>
                                      </p:to>
                                    </p:set>
                                  </p:childTnLst>
                                </p:cTn>
                              </p:par>
                              <p:par>
                                <p:cTn id="20" presetID="42" presetClass="entr" presetSubtype="0" fill="hold" grpId="0" nodeType="withEffect">
                                  <p:stCondLst>
                                    <p:cond delay="5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3" grpId="0"/>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F9C0BC1-96D4-D306-AEAE-33D0B492394D}"/>
              </a:ext>
            </a:extLst>
          </p:cNvPr>
          <p:cNvSpPr/>
          <p:nvPr/>
        </p:nvSpPr>
        <p:spPr>
          <a:xfrm>
            <a:off x="-579120" y="2997098"/>
            <a:ext cx="11419656" cy="1013538"/>
          </a:xfrm>
          <a:prstGeom prst="parallelogram">
            <a:avLst>
              <a:gd name="adj" fmla="val 32171"/>
            </a:avLst>
          </a:prstGeom>
          <a:gradFill flip="none" rotWithShape="1">
            <a:gsLst>
              <a:gs pos="0">
                <a:srgbClr val="002060"/>
              </a:gs>
              <a:gs pos="100000">
                <a:schemeClr val="bg2">
                  <a:lumMod val="75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2. COMPANIES VALUATION ANALYSIS </a:t>
            </a:r>
          </a:p>
        </p:txBody>
      </p:sp>
      <p:sp>
        <p:nvSpPr>
          <p:cNvPr id="7" name="TextBox 6">
            <a:extLst>
              <a:ext uri="{FF2B5EF4-FFF2-40B4-BE49-F238E27FC236}">
                <a16:creationId xmlns:a16="http://schemas.microsoft.com/office/drawing/2014/main" id="{B2615180-E587-10A4-C06C-9F963931326F}"/>
              </a:ext>
            </a:extLst>
          </p:cNvPr>
          <p:cNvSpPr txBox="1"/>
          <p:nvPr/>
        </p:nvSpPr>
        <p:spPr>
          <a:xfrm>
            <a:off x="355149" y="272510"/>
            <a:ext cx="77478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Impact" panose="020B0806030902050204" pitchFamily="34" charset="0"/>
                <a:ea typeface="+mn-ea"/>
                <a:cs typeface="+mn-cs"/>
              </a:rPr>
              <a:t>DATA ANALYST AND ANALYTICS INTERNSHIP</a:t>
            </a:r>
          </a:p>
        </p:txBody>
      </p:sp>
      <p:sp>
        <p:nvSpPr>
          <p:cNvPr id="10" name="TextBox 9">
            <a:extLst>
              <a:ext uri="{FF2B5EF4-FFF2-40B4-BE49-F238E27FC236}">
                <a16:creationId xmlns:a16="http://schemas.microsoft.com/office/drawing/2014/main" id="{C3A0E54C-A29B-E9A9-A90D-46B3920D1233}"/>
              </a:ext>
            </a:extLst>
          </p:cNvPr>
          <p:cNvSpPr txBox="1"/>
          <p:nvPr/>
        </p:nvSpPr>
        <p:spPr>
          <a:xfrm>
            <a:off x="355149" y="918841"/>
            <a:ext cx="33986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PROJECTS SUBMITTED:</a:t>
            </a:r>
          </a:p>
        </p:txBody>
      </p:sp>
      <p:sp>
        <p:nvSpPr>
          <p:cNvPr id="11" name="Parallelogram 10">
            <a:extLst>
              <a:ext uri="{FF2B5EF4-FFF2-40B4-BE49-F238E27FC236}">
                <a16:creationId xmlns:a16="http://schemas.microsoft.com/office/drawing/2014/main" id="{0853F373-88D1-EC40-03B6-741CF03239B3}"/>
              </a:ext>
            </a:extLst>
          </p:cNvPr>
          <p:cNvSpPr/>
          <p:nvPr/>
        </p:nvSpPr>
        <p:spPr>
          <a:xfrm>
            <a:off x="-579120" y="1682033"/>
            <a:ext cx="11419656" cy="1013538"/>
          </a:xfrm>
          <a:prstGeom prst="parallelogram">
            <a:avLst>
              <a:gd name="adj" fmla="val 25849"/>
            </a:avLst>
          </a:prstGeom>
          <a:gradFill flip="none" rotWithShape="1">
            <a:gsLst>
              <a:gs pos="0">
                <a:schemeClr val="accent4">
                  <a:lumMod val="75000"/>
                </a:schemeClr>
              </a:gs>
              <a:gs pos="100000">
                <a:schemeClr val="accent4">
                  <a:lumMod val="50000"/>
                </a:schemeClr>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1. SUPERMART GROCERY SALES ANALYSIS</a:t>
            </a:r>
          </a:p>
        </p:txBody>
      </p:sp>
      <p:sp>
        <p:nvSpPr>
          <p:cNvPr id="12" name="Parallelogram 11">
            <a:extLst>
              <a:ext uri="{FF2B5EF4-FFF2-40B4-BE49-F238E27FC236}">
                <a16:creationId xmlns:a16="http://schemas.microsoft.com/office/drawing/2014/main" id="{6CB48B0C-9788-D489-B5CB-76A36B4240EE}"/>
              </a:ext>
            </a:extLst>
          </p:cNvPr>
          <p:cNvSpPr/>
          <p:nvPr/>
        </p:nvSpPr>
        <p:spPr>
          <a:xfrm>
            <a:off x="-579119" y="4312163"/>
            <a:ext cx="11419656" cy="1013538"/>
          </a:xfrm>
          <a:prstGeom prst="parallelogram">
            <a:avLst/>
          </a:prstGeom>
          <a:gradFill flip="none" rotWithShape="1">
            <a:gsLst>
              <a:gs pos="0">
                <a:schemeClr val="accent6">
                  <a:lumMod val="50000"/>
                </a:schemeClr>
              </a:gs>
              <a:gs pos="100000">
                <a:srgbClr val="FF0000"/>
              </a:gs>
            </a:gsLst>
            <a:lin ang="10800000" scaled="1"/>
            <a:tileRect/>
          </a:gra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3. MOVIE RECOMMENDER SYSTEM</a:t>
            </a:r>
          </a:p>
        </p:txBody>
      </p:sp>
      <p:sp>
        <p:nvSpPr>
          <p:cNvPr id="2" name="TextBox 1">
            <a:extLst>
              <a:ext uri="{FF2B5EF4-FFF2-40B4-BE49-F238E27FC236}">
                <a16:creationId xmlns:a16="http://schemas.microsoft.com/office/drawing/2014/main" id="{7AA888A7-E747-61FB-EC67-063C2539CD34}"/>
              </a:ext>
            </a:extLst>
          </p:cNvPr>
          <p:cNvSpPr txBox="1"/>
          <p:nvPr/>
        </p:nvSpPr>
        <p:spPr>
          <a:xfrm>
            <a:off x="1542863" y="5958840"/>
            <a:ext cx="9106275" cy="400110"/>
          </a:xfrm>
          <a:prstGeom prst="rect">
            <a:avLst/>
          </a:prstGeom>
          <a:noFill/>
        </p:spPr>
        <p:txBody>
          <a:bodyPr wrap="none" rtlCol="0">
            <a:spAutoFit/>
          </a:bodyPr>
          <a:lstStyle/>
          <a:p>
            <a:r>
              <a:rPr lang="en-US" sz="2000" b="1" dirty="0">
                <a:solidFill>
                  <a:schemeClr val="tx1">
                    <a:alpha val="0"/>
                  </a:schemeClr>
                </a:solidFill>
              </a:rPr>
              <a:t>These are the projects I had submitted for my internship in Unified Mentor Pvt. Ltd. </a:t>
            </a:r>
            <a:endParaRPr lang="en-IN" sz="2000" b="1" dirty="0">
              <a:solidFill>
                <a:schemeClr val="tx1">
                  <a:alpha val="0"/>
                </a:schemeClr>
              </a:solidFill>
            </a:endParaRPr>
          </a:p>
        </p:txBody>
      </p:sp>
    </p:spTree>
    <p:extLst>
      <p:ext uri="{BB962C8B-B14F-4D97-AF65-F5344CB8AC3E}">
        <p14:creationId xmlns:p14="http://schemas.microsoft.com/office/powerpoint/2010/main" val="276604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16" presetClass="emph" presetSubtype="0" fill="hold" grpId="0" nodeType="afterEffect">
                                  <p:stCondLst>
                                    <p:cond delay="0"/>
                                  </p:stCondLst>
                                  <p:iterate type="lt">
                                    <p:tmPct val="4000"/>
                                  </p:iterate>
                                  <p:childTnLst>
                                    <p:set>
                                      <p:cBhvr override="childStyle">
                                        <p:cTn id="15" dur="1000" fill="hold"/>
                                        <p:tgtEl>
                                          <p:spTgt spid="2"/>
                                        </p:tgtEl>
                                        <p:attrNameLst>
                                          <p:attrName>style.color</p:attrName>
                                        </p:attrNameLst>
                                      </p:cBhvr>
                                      <p:to>
                                        <p:clrVal>
                                          <a:srgbClr val="000000"/>
                                        </p:clrVal>
                                      </p:to>
                                    </p:set>
                                    <p:set>
                                      <p:cBhvr>
                                        <p:cTn id="16" dur="1000" fill="hold"/>
                                        <p:tgtEl>
                                          <p:spTgt spid="2"/>
                                        </p:tgtEl>
                                        <p:attrNameLst>
                                          <p:attrName>fillcolor</p:attrName>
                                        </p:attrNameLst>
                                      </p:cBhvr>
                                      <p:to>
                                        <p:clrVal>
                                          <a:srgbClr val="000000"/>
                                        </p:clrVal>
                                      </p:to>
                                    </p:set>
                                    <p:set>
                                      <p:cBhvr>
                                        <p:cTn id="17" dur="10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9EABE-AB09-818A-5268-F9D0DC31CBD9}"/>
              </a:ext>
            </a:extLst>
          </p:cNvPr>
          <p:cNvSpPr txBox="1"/>
          <p:nvPr/>
        </p:nvSpPr>
        <p:spPr>
          <a:xfrm>
            <a:off x="3806190" y="5051197"/>
            <a:ext cx="4579620" cy="923330"/>
          </a:xfrm>
          <a:prstGeom prst="rect">
            <a:avLst/>
          </a:prstGeom>
          <a:noFill/>
        </p:spPr>
        <p:txBody>
          <a:bodyPr wrap="square" rtlCol="0">
            <a:spAutoFit/>
          </a:bodyPr>
          <a:lstStyle/>
          <a:p>
            <a:pPr algn="ctr"/>
            <a:r>
              <a:rPr lang="en-US" sz="5400" b="1" dirty="0">
                <a:solidFill>
                  <a:schemeClr val="tx1">
                    <a:alpha val="0"/>
                  </a:schemeClr>
                </a:solidFill>
              </a:rPr>
              <a:t>THANK YOU</a:t>
            </a:r>
            <a:endParaRPr lang="en-IN" sz="5400" b="1" dirty="0">
              <a:solidFill>
                <a:schemeClr val="tx1">
                  <a:alpha val="0"/>
                </a:schemeClr>
              </a:solidFill>
            </a:endParaRPr>
          </a:p>
        </p:txBody>
      </p:sp>
    </p:spTree>
    <p:extLst>
      <p:ext uri="{BB962C8B-B14F-4D97-AF65-F5344CB8AC3E}">
        <p14:creationId xmlns:p14="http://schemas.microsoft.com/office/powerpoint/2010/main" val="391263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5000" fill="hold"/>
                                        <p:tgtEl>
                                          <p:spTgt spid="3"/>
                                        </p:tgtEl>
                                        <p:attrNameLst>
                                          <p:attrName>style.color</p:attrName>
                                        </p:attrNameLst>
                                      </p:cBhvr>
                                      <p:to>
                                        <p:clrVal>
                                          <a:srgbClr val="FFFFFF"/>
                                        </p:clrVal>
                                      </p:to>
                                    </p:set>
                                    <p:set>
                                      <p:cBhvr>
                                        <p:cTn id="7" dur="5000" fill="hold"/>
                                        <p:tgtEl>
                                          <p:spTgt spid="3"/>
                                        </p:tgtEl>
                                        <p:attrNameLst>
                                          <p:attrName>fillcolor</p:attrName>
                                        </p:attrNameLst>
                                      </p:cBhvr>
                                      <p:to>
                                        <p:clrVal>
                                          <a:srgbClr val="FFFFFF"/>
                                        </p:clrVal>
                                      </p:to>
                                    </p:set>
                                    <p:set>
                                      <p:cBhvr>
                                        <p:cTn id="8" dur="5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16" name="Rectangle: Rounded Corners 15">
            <a:extLst>
              <a:ext uri="{FF2B5EF4-FFF2-40B4-BE49-F238E27FC236}">
                <a16:creationId xmlns:a16="http://schemas.microsoft.com/office/drawing/2014/main" id="{20C3C6B3-BAA5-C3C6-9D17-A49F7C45DE29}"/>
              </a:ext>
            </a:extLst>
          </p:cNvPr>
          <p:cNvSpPr/>
          <p:nvPr/>
        </p:nvSpPr>
        <p:spPr>
          <a:xfrm>
            <a:off x="625033" y="1196243"/>
            <a:ext cx="10972800" cy="5212080"/>
          </a:xfrm>
          <a:prstGeom prst="roundRect">
            <a:avLst>
              <a:gd name="adj" fmla="val 3801"/>
            </a:avLst>
          </a:prstGeom>
          <a:solidFill>
            <a:schemeClr val="bg1">
              <a:alpha val="70000"/>
            </a:schemeClr>
          </a:solidFill>
          <a:ln w="57150">
            <a:solidFill>
              <a:schemeClr val="accent4">
                <a:lumMod val="75000"/>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80018163-EA79-DEF2-691D-34418787A4BF}"/>
              </a:ext>
            </a:extLst>
          </p:cNvPr>
          <p:cNvSpPr txBox="1"/>
          <p:nvPr/>
        </p:nvSpPr>
        <p:spPr>
          <a:xfrm>
            <a:off x="483930" y="350733"/>
            <a:ext cx="4035079" cy="584775"/>
          </a:xfrm>
          <a:prstGeom prst="rect">
            <a:avLst/>
          </a:prstGeom>
          <a:noFill/>
        </p:spPr>
        <p:txBody>
          <a:bodyPr wrap="none" rtlCol="0">
            <a:spAutoFit/>
          </a:bodyPr>
          <a:lstStyle/>
          <a:p>
            <a:r>
              <a:rPr lang="en-IN" sz="3200" b="1" dirty="0">
                <a:solidFill>
                  <a:schemeClr val="bg1"/>
                </a:solidFill>
                <a:latin typeface="Bahnschrift" panose="020B0502040204020203" pitchFamily="34" charset="0"/>
              </a:rPr>
              <a:t>ABOUT THE DATASET</a:t>
            </a:r>
          </a:p>
        </p:txBody>
      </p:sp>
      <p:sp>
        <p:nvSpPr>
          <p:cNvPr id="8" name="TextBox 7">
            <a:extLst>
              <a:ext uri="{FF2B5EF4-FFF2-40B4-BE49-F238E27FC236}">
                <a16:creationId xmlns:a16="http://schemas.microsoft.com/office/drawing/2014/main" id="{6727E40E-C6C2-0B3B-FD6E-F68504538563}"/>
              </a:ext>
            </a:extLst>
          </p:cNvPr>
          <p:cNvSpPr txBox="1"/>
          <p:nvPr/>
        </p:nvSpPr>
        <p:spPr>
          <a:xfrm>
            <a:off x="787079" y="1377646"/>
            <a:ext cx="10289893" cy="480131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tx1">
                    <a:alpha val="0"/>
                  </a:schemeClr>
                </a:solidFill>
              </a:rPr>
              <a:t>The dataset contains about 9994 rows of sales transactions of grocery items in a </a:t>
            </a:r>
            <a:r>
              <a:rPr lang="en-US" sz="2400" b="1" dirty="0" err="1">
                <a:solidFill>
                  <a:schemeClr val="tx1">
                    <a:alpha val="0"/>
                  </a:schemeClr>
                </a:solidFill>
              </a:rPr>
              <a:t>Supermart</a:t>
            </a:r>
            <a:r>
              <a:rPr lang="en-US" sz="2400" b="1" dirty="0">
                <a:solidFill>
                  <a:schemeClr val="tx1">
                    <a:alpha val="0"/>
                  </a:schemeClr>
                </a:solidFill>
              </a:rPr>
              <a:t> store.</a:t>
            </a:r>
          </a:p>
          <a:p>
            <a:pPr marL="285750" indent="-285750">
              <a:buFont typeface="Arial" panose="020B0604020202020204" pitchFamily="34" charset="0"/>
              <a:buChar char="•"/>
            </a:pPr>
            <a:endParaRPr lang="en-US" sz="1600" b="1" dirty="0">
              <a:solidFill>
                <a:schemeClr val="tx1">
                  <a:alpha val="0"/>
                </a:schemeClr>
              </a:solidFill>
            </a:endParaRPr>
          </a:p>
          <a:p>
            <a:pPr marL="285750" indent="-285750">
              <a:buFont typeface="Arial" panose="020B0604020202020204" pitchFamily="34" charset="0"/>
              <a:buChar char="•"/>
            </a:pPr>
            <a:r>
              <a:rPr lang="en-US" sz="2400" b="1" dirty="0">
                <a:solidFill>
                  <a:schemeClr val="tx1">
                    <a:alpha val="0"/>
                  </a:schemeClr>
                </a:solidFill>
              </a:rPr>
              <a:t>The data must be processed assuming all the sales is done on Tamil Nadu state. No other state is mentioned in the dataset.</a:t>
            </a:r>
          </a:p>
          <a:p>
            <a:pPr marL="285750" indent="-285750">
              <a:buFont typeface="Arial" panose="020B0604020202020204" pitchFamily="34" charset="0"/>
              <a:buChar char="•"/>
            </a:pPr>
            <a:endParaRPr lang="en-US" sz="1600" b="1" dirty="0">
              <a:solidFill>
                <a:schemeClr val="tx1">
                  <a:alpha val="0"/>
                </a:schemeClr>
              </a:solidFill>
            </a:endParaRPr>
          </a:p>
          <a:p>
            <a:pPr marL="285750" indent="-285750">
              <a:buFont typeface="Arial" panose="020B0604020202020204" pitchFamily="34" charset="0"/>
              <a:buChar char="•"/>
            </a:pPr>
            <a:r>
              <a:rPr lang="en-US" sz="2400" b="1" dirty="0">
                <a:solidFill>
                  <a:schemeClr val="tx1">
                    <a:alpha val="0"/>
                  </a:schemeClr>
                </a:solidFill>
              </a:rPr>
              <a:t>The dataset mostly contains no null values. So it is easy to evaluate and prepare the data for further processing.</a:t>
            </a:r>
          </a:p>
          <a:p>
            <a:pPr marL="285750" indent="-285750">
              <a:buFont typeface="Arial" panose="020B0604020202020204" pitchFamily="34" charset="0"/>
              <a:buChar char="•"/>
            </a:pPr>
            <a:endParaRPr lang="en-US" sz="1600" b="1" dirty="0">
              <a:solidFill>
                <a:schemeClr val="tx1">
                  <a:alpha val="0"/>
                </a:schemeClr>
              </a:solidFill>
            </a:endParaRPr>
          </a:p>
          <a:p>
            <a:pPr marL="285750" indent="-285750">
              <a:buFont typeface="Arial" panose="020B0604020202020204" pitchFamily="34" charset="0"/>
              <a:buChar char="•"/>
            </a:pPr>
            <a:r>
              <a:rPr lang="en-US" sz="2400" b="1" dirty="0">
                <a:solidFill>
                  <a:schemeClr val="tx1">
                    <a:alpha val="0"/>
                  </a:schemeClr>
                </a:solidFill>
              </a:rPr>
              <a:t>The data of sales range from Jan 2015 to Dec 2018 for 4 consecutive years. </a:t>
            </a:r>
          </a:p>
          <a:p>
            <a:pPr marL="285750" indent="-285750">
              <a:buFont typeface="Arial" panose="020B0604020202020204" pitchFamily="34" charset="0"/>
              <a:buChar char="•"/>
            </a:pPr>
            <a:endParaRPr lang="en-US" sz="1600" b="1" dirty="0">
              <a:solidFill>
                <a:schemeClr val="tx1">
                  <a:alpha val="0"/>
                </a:schemeClr>
              </a:solidFill>
            </a:endParaRPr>
          </a:p>
          <a:p>
            <a:pPr marL="285750" indent="-285750">
              <a:buFont typeface="Arial" panose="020B0604020202020204" pitchFamily="34" charset="0"/>
              <a:buChar char="•"/>
            </a:pPr>
            <a:r>
              <a:rPr lang="en-US" sz="2400" b="1" dirty="0">
                <a:solidFill>
                  <a:schemeClr val="tx1">
                    <a:alpha val="0"/>
                  </a:schemeClr>
                </a:solidFill>
              </a:rPr>
              <a:t>This is a fictional data and hence making conclusions with the actual knowledge would be inappropriate.  The conclusions drawn in this project are solely data-driven only.</a:t>
            </a:r>
          </a:p>
        </p:txBody>
      </p:sp>
    </p:spTree>
    <p:extLst>
      <p:ext uri="{BB962C8B-B14F-4D97-AF65-F5344CB8AC3E}">
        <p14:creationId xmlns:p14="http://schemas.microsoft.com/office/powerpoint/2010/main" val="19986583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mph" presetSubtype="0" fill="hold" grpId="0" nodeType="afterEffect">
                                  <p:stCondLst>
                                    <p:cond delay="0"/>
                                  </p:stCondLst>
                                  <p:iterate type="lt">
                                    <p:tmPct val="4000"/>
                                  </p:iterate>
                                  <p:childTnLst>
                                    <p:set>
                                      <p:cBhvr override="childStyle">
                                        <p:cTn id="11" dur="500" fill="hold"/>
                                        <p:tgtEl>
                                          <p:spTgt spid="8"/>
                                        </p:tgtEl>
                                        <p:attrNameLst>
                                          <p:attrName>style.color</p:attrName>
                                        </p:attrNameLst>
                                      </p:cBhvr>
                                      <p:to>
                                        <p:clrVal>
                                          <a:srgbClr val="000000"/>
                                        </p:clrVal>
                                      </p:to>
                                    </p:set>
                                    <p:set>
                                      <p:cBhvr>
                                        <p:cTn id="12" dur="500" fill="hold"/>
                                        <p:tgtEl>
                                          <p:spTgt spid="8"/>
                                        </p:tgtEl>
                                        <p:attrNameLst>
                                          <p:attrName>fillcolor</p:attrName>
                                        </p:attrNameLst>
                                      </p:cBhvr>
                                      <p:to>
                                        <p:clrVal>
                                          <a:srgbClr val="000000"/>
                                        </p:clrVal>
                                      </p:to>
                                    </p:set>
                                    <p:set>
                                      <p:cBhvr>
                                        <p:cTn id="13"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483930" y="350733"/>
            <a:ext cx="4293163" cy="584775"/>
          </a:xfrm>
          <a:prstGeom prst="rect">
            <a:avLst/>
          </a:prstGeom>
          <a:noFill/>
        </p:spPr>
        <p:txBody>
          <a:bodyPr wrap="none" rtlCol="0">
            <a:spAutoFit/>
          </a:bodyPr>
          <a:lstStyle/>
          <a:p>
            <a:r>
              <a:rPr lang="en-IN" sz="3200" b="1" dirty="0">
                <a:solidFill>
                  <a:schemeClr val="bg1"/>
                </a:solidFill>
                <a:latin typeface="Bahnschrift" panose="020B0502040204020203" pitchFamily="34" charset="0"/>
              </a:rPr>
              <a:t>SNIP OF THE DATASET</a:t>
            </a:r>
          </a:p>
        </p:txBody>
      </p:sp>
      <p:pic>
        <p:nvPicPr>
          <p:cNvPr id="4" name="Picture 3">
            <a:extLst>
              <a:ext uri="{FF2B5EF4-FFF2-40B4-BE49-F238E27FC236}">
                <a16:creationId xmlns:a16="http://schemas.microsoft.com/office/drawing/2014/main" id="{C0A8FE6A-47BE-213F-F624-EF0FE5803955}"/>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aturation sat="272000"/>
                    </a14:imgEffect>
                    <a14:imgEffect>
                      <a14:brightnessContrast contrast="89000"/>
                    </a14:imgEffect>
                  </a14:imgLayer>
                </a14:imgProps>
              </a:ext>
            </a:extLst>
          </a:blip>
          <a:stretch>
            <a:fillRect/>
          </a:stretch>
        </p:blipFill>
        <p:spPr>
          <a:xfrm>
            <a:off x="833120" y="1353016"/>
            <a:ext cx="10525760" cy="4421900"/>
          </a:xfrm>
          <a:prstGeom prst="rect">
            <a:avLst/>
          </a:prstGeom>
          <a:ln w="38100">
            <a:solidFill>
              <a:srgbClr val="3F9B0C"/>
            </a:solidFill>
          </a:ln>
          <a:effectLst>
            <a:outerShdw blurRad="266700" dist="215900" dir="5400000" algn="ctr" rotWithShape="0">
              <a:srgbClr val="000000"/>
            </a:outerShdw>
          </a:effectLst>
        </p:spPr>
      </p:pic>
    </p:spTree>
    <p:extLst>
      <p:ext uri="{BB962C8B-B14F-4D97-AF65-F5344CB8AC3E}">
        <p14:creationId xmlns:p14="http://schemas.microsoft.com/office/powerpoint/2010/main" val="1573909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483930" y="350733"/>
            <a:ext cx="5969904" cy="584775"/>
          </a:xfrm>
          <a:prstGeom prst="rect">
            <a:avLst/>
          </a:prstGeom>
          <a:noFill/>
        </p:spPr>
        <p:txBody>
          <a:bodyPr wrap="none" rtlCol="0">
            <a:spAutoFit/>
          </a:bodyPr>
          <a:lstStyle/>
          <a:p>
            <a:r>
              <a:rPr lang="en-IN" sz="3200" b="1" dirty="0">
                <a:solidFill>
                  <a:schemeClr val="bg1"/>
                </a:solidFill>
                <a:latin typeface="Bahnschrift" panose="020B0502040204020203" pitchFamily="34" charset="0"/>
              </a:rPr>
              <a:t>USED TECHNIQUES AND TOOLS</a:t>
            </a:r>
          </a:p>
        </p:txBody>
      </p:sp>
      <p:sp>
        <p:nvSpPr>
          <p:cNvPr id="7" name="Rectangle: Rounded Corners 6">
            <a:extLst>
              <a:ext uri="{FF2B5EF4-FFF2-40B4-BE49-F238E27FC236}">
                <a16:creationId xmlns:a16="http://schemas.microsoft.com/office/drawing/2014/main" id="{790C3145-359F-49D0-5383-1701D274D0A0}"/>
              </a:ext>
            </a:extLst>
          </p:cNvPr>
          <p:cNvSpPr/>
          <p:nvPr/>
        </p:nvSpPr>
        <p:spPr>
          <a:xfrm>
            <a:off x="455271" y="1476737"/>
            <a:ext cx="5073570" cy="1822048"/>
          </a:xfrm>
          <a:prstGeom prst="roundRect">
            <a:avLst/>
          </a:prstGeom>
          <a:solidFill>
            <a:schemeClr val="accent2">
              <a:lumMod val="75000"/>
            </a:schemeClr>
          </a:solidFill>
          <a:ln w="76200">
            <a:solidFill>
              <a:schemeClr val="bg1"/>
            </a:solidFill>
          </a:ln>
          <a:effectLst>
            <a:outerShdw blurRad="139700" dist="76200" dir="5400000" algn="ctr" rotWithShape="0">
              <a:srgbClr val="000000">
                <a:alpha val="9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BA48AC90-D033-4460-352E-BB52258A7658}"/>
              </a:ext>
            </a:extLst>
          </p:cNvPr>
          <p:cNvSpPr/>
          <p:nvPr/>
        </p:nvSpPr>
        <p:spPr>
          <a:xfrm>
            <a:off x="6663160" y="1476737"/>
            <a:ext cx="5073570" cy="1822048"/>
          </a:xfrm>
          <a:prstGeom prst="roundRect">
            <a:avLst/>
          </a:prstGeom>
          <a:solidFill>
            <a:srgbClr val="FFC000"/>
          </a:solidFill>
          <a:ln w="76200">
            <a:solidFill>
              <a:schemeClr val="bg1"/>
            </a:solidFill>
          </a:ln>
          <a:effectLst>
            <a:outerShdw blurRad="139700" dist="76200" dir="5400000" algn="ctr" rotWithShape="0">
              <a:srgbClr val="000000">
                <a:alpha val="9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sp>
        <p:nvSpPr>
          <p:cNvPr id="9" name="Rectangle: Rounded Corners 8">
            <a:extLst>
              <a:ext uri="{FF2B5EF4-FFF2-40B4-BE49-F238E27FC236}">
                <a16:creationId xmlns:a16="http://schemas.microsoft.com/office/drawing/2014/main" id="{9BFE1186-B45A-6315-7C1D-1971BAB02422}"/>
              </a:ext>
            </a:extLst>
          </p:cNvPr>
          <p:cNvSpPr/>
          <p:nvPr/>
        </p:nvSpPr>
        <p:spPr>
          <a:xfrm>
            <a:off x="455271" y="3559216"/>
            <a:ext cx="5073570" cy="1822048"/>
          </a:xfrm>
          <a:prstGeom prst="roundRect">
            <a:avLst/>
          </a:prstGeom>
          <a:solidFill>
            <a:schemeClr val="accent5">
              <a:lumMod val="75000"/>
            </a:schemeClr>
          </a:solidFill>
          <a:ln w="76200">
            <a:solidFill>
              <a:schemeClr val="bg1"/>
            </a:solidFill>
          </a:ln>
          <a:effectLst>
            <a:outerShdw blurRad="139700" dist="76200" dir="5400000" algn="ctr" rotWithShape="0">
              <a:srgbClr val="000000">
                <a:alpha val="9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sp>
        <p:nvSpPr>
          <p:cNvPr id="10" name="Rectangle: Rounded Corners 9">
            <a:extLst>
              <a:ext uri="{FF2B5EF4-FFF2-40B4-BE49-F238E27FC236}">
                <a16:creationId xmlns:a16="http://schemas.microsoft.com/office/drawing/2014/main" id="{204DB6EF-375F-7DE1-89BC-278D4EF6CBCC}"/>
              </a:ext>
            </a:extLst>
          </p:cNvPr>
          <p:cNvSpPr/>
          <p:nvPr/>
        </p:nvSpPr>
        <p:spPr>
          <a:xfrm>
            <a:off x="6663160" y="3559216"/>
            <a:ext cx="5073570" cy="1822048"/>
          </a:xfrm>
          <a:prstGeom prst="roundRect">
            <a:avLst/>
          </a:prstGeom>
          <a:solidFill>
            <a:schemeClr val="accent4">
              <a:lumMod val="75000"/>
            </a:schemeClr>
          </a:solidFill>
          <a:ln w="76200">
            <a:solidFill>
              <a:schemeClr val="bg1"/>
            </a:solidFill>
          </a:ln>
          <a:effectLst>
            <a:outerShdw blurRad="139700" dist="76200" dir="5400000" algn="ctr" rotWithShape="0">
              <a:srgbClr val="000000">
                <a:alpha val="9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grpSp>
        <p:nvGrpSpPr>
          <p:cNvPr id="24" name="Group 23">
            <a:extLst>
              <a:ext uri="{FF2B5EF4-FFF2-40B4-BE49-F238E27FC236}">
                <a16:creationId xmlns:a16="http://schemas.microsoft.com/office/drawing/2014/main" id="{F97571A3-E4DC-45CA-5917-B19260F172B1}"/>
              </a:ext>
            </a:extLst>
          </p:cNvPr>
          <p:cNvGrpSpPr/>
          <p:nvPr/>
        </p:nvGrpSpPr>
        <p:grpSpPr>
          <a:xfrm>
            <a:off x="3993266" y="1326266"/>
            <a:ext cx="4205468" cy="4205468"/>
            <a:chOff x="3993266" y="1326266"/>
            <a:chExt cx="4205468" cy="4205468"/>
          </a:xfrm>
          <a:effectLst>
            <a:outerShdw blurRad="139700" dist="76200" dir="5400000" algn="ctr" rotWithShape="0">
              <a:srgbClr val="000000">
                <a:alpha val="97000"/>
              </a:srgbClr>
            </a:outerShdw>
          </a:effectLst>
        </p:grpSpPr>
        <p:sp>
          <p:nvSpPr>
            <p:cNvPr id="5" name="Flowchart: Or 4">
              <a:extLst>
                <a:ext uri="{FF2B5EF4-FFF2-40B4-BE49-F238E27FC236}">
                  <a16:creationId xmlns:a16="http://schemas.microsoft.com/office/drawing/2014/main" id="{4F23859F-AB7E-6CE0-E298-0AF814AEDA57}"/>
                </a:ext>
              </a:extLst>
            </p:cNvPr>
            <p:cNvSpPr/>
            <p:nvPr/>
          </p:nvSpPr>
          <p:spPr>
            <a:xfrm>
              <a:off x="3993266" y="1326266"/>
              <a:ext cx="4205468" cy="4205468"/>
            </a:xfrm>
            <a:prstGeom prst="flowChartOr">
              <a:avLst/>
            </a:prstGeom>
            <a:solidFill>
              <a:schemeClr val="tx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926DD60-3D30-B143-72CA-C5C7D2636D78}"/>
                </a:ext>
              </a:extLst>
            </p:cNvPr>
            <p:cNvSpPr txBox="1"/>
            <p:nvPr/>
          </p:nvSpPr>
          <p:spPr>
            <a:xfrm rot="19303505">
              <a:off x="4432067" y="1976425"/>
              <a:ext cx="2193549" cy="1671922"/>
            </a:xfrm>
            <a:prstGeom prst="rect">
              <a:avLst/>
            </a:prstGeom>
            <a:noFill/>
          </p:spPr>
          <p:txBody>
            <a:bodyPr wrap="none" rtlCol="0">
              <a:prstTxWarp prst="textArchUp">
                <a:avLst>
                  <a:gd name="adj" fmla="val 13259229"/>
                </a:avLst>
              </a:prstTxWarp>
              <a:spAutoFit/>
            </a:bodyPr>
            <a:lstStyle/>
            <a:p>
              <a:r>
                <a:rPr lang="en-IN" sz="2800" b="1" dirty="0">
                  <a:solidFill>
                    <a:srgbClr val="3477B2"/>
                  </a:solidFill>
                </a:rPr>
                <a:t>Data Cleaning</a:t>
              </a:r>
            </a:p>
          </p:txBody>
        </p:sp>
        <p:sp>
          <p:nvSpPr>
            <p:cNvPr id="15" name="TextBox 14">
              <a:extLst>
                <a:ext uri="{FF2B5EF4-FFF2-40B4-BE49-F238E27FC236}">
                  <a16:creationId xmlns:a16="http://schemas.microsoft.com/office/drawing/2014/main" id="{965DFBB3-EE56-E668-7C69-2D6FD21411A8}"/>
                </a:ext>
              </a:extLst>
            </p:cNvPr>
            <p:cNvSpPr txBox="1"/>
            <p:nvPr/>
          </p:nvSpPr>
          <p:spPr>
            <a:xfrm rot="2779741">
              <a:off x="5279362" y="2106706"/>
              <a:ext cx="2805886" cy="1514341"/>
            </a:xfrm>
            <a:prstGeom prst="rect">
              <a:avLst/>
            </a:prstGeom>
            <a:noFill/>
          </p:spPr>
          <p:txBody>
            <a:bodyPr wrap="none" rtlCol="0">
              <a:prstTxWarp prst="textArchUp">
                <a:avLst>
                  <a:gd name="adj" fmla="val 13259229"/>
                </a:avLst>
              </a:prstTxWarp>
              <a:spAutoFit/>
            </a:bodyPr>
            <a:lstStyle/>
            <a:p>
              <a:r>
                <a:rPr lang="en-IN" sz="2800" b="1" dirty="0">
                  <a:solidFill>
                    <a:srgbClr val="FFC000"/>
                  </a:solidFill>
                </a:rPr>
                <a:t>Data Visualization</a:t>
              </a:r>
            </a:p>
          </p:txBody>
        </p:sp>
        <p:sp>
          <p:nvSpPr>
            <p:cNvPr id="18" name="TextBox 17">
              <a:extLst>
                <a:ext uri="{FF2B5EF4-FFF2-40B4-BE49-F238E27FC236}">
                  <a16:creationId xmlns:a16="http://schemas.microsoft.com/office/drawing/2014/main" id="{62310B57-CF8B-DCFB-4196-249B84D59B36}"/>
                </a:ext>
              </a:extLst>
            </p:cNvPr>
            <p:cNvSpPr txBox="1"/>
            <p:nvPr/>
          </p:nvSpPr>
          <p:spPr>
            <a:xfrm rot="2898379">
              <a:off x="3948195" y="3283668"/>
              <a:ext cx="2813300" cy="1561739"/>
            </a:xfrm>
            <a:prstGeom prst="rect">
              <a:avLst/>
            </a:prstGeom>
            <a:noFill/>
          </p:spPr>
          <p:txBody>
            <a:bodyPr wrap="none" rtlCol="0">
              <a:prstTxWarp prst="textArchDown">
                <a:avLst>
                  <a:gd name="adj" fmla="val 2738220"/>
                </a:avLst>
              </a:prstTxWarp>
              <a:spAutoFit/>
            </a:bodyPr>
            <a:lstStyle/>
            <a:p>
              <a:r>
                <a:rPr lang="en-IN" sz="2800" b="1" dirty="0">
                  <a:solidFill>
                    <a:srgbClr val="CF7700"/>
                  </a:solidFill>
                </a:rPr>
                <a:t>Machine Learning</a:t>
              </a:r>
            </a:p>
          </p:txBody>
        </p:sp>
        <p:sp>
          <p:nvSpPr>
            <p:cNvPr id="19" name="TextBox 18">
              <a:extLst>
                <a:ext uri="{FF2B5EF4-FFF2-40B4-BE49-F238E27FC236}">
                  <a16:creationId xmlns:a16="http://schemas.microsoft.com/office/drawing/2014/main" id="{BDB3DBCF-860F-A4D3-91FC-EAACCDB7BF77}"/>
                </a:ext>
              </a:extLst>
            </p:cNvPr>
            <p:cNvSpPr txBox="1"/>
            <p:nvPr/>
          </p:nvSpPr>
          <p:spPr>
            <a:xfrm rot="18796584">
              <a:off x="5316104" y="3310140"/>
              <a:ext cx="2813300" cy="1561739"/>
            </a:xfrm>
            <a:prstGeom prst="rect">
              <a:avLst/>
            </a:prstGeom>
            <a:noFill/>
          </p:spPr>
          <p:txBody>
            <a:bodyPr wrap="none" rtlCol="0">
              <a:prstTxWarp prst="textArchDown">
                <a:avLst>
                  <a:gd name="adj" fmla="val 2738220"/>
                </a:avLst>
              </a:prstTxWarp>
              <a:spAutoFit/>
            </a:bodyPr>
            <a:lstStyle/>
            <a:p>
              <a:r>
                <a:rPr lang="en-IN" sz="2800" b="1" dirty="0">
                  <a:solidFill>
                    <a:srgbClr val="3F9B0C"/>
                  </a:solidFill>
                </a:rPr>
                <a:t>Feature Engineering</a:t>
              </a:r>
            </a:p>
          </p:txBody>
        </p:sp>
      </p:grpSp>
      <p:sp>
        <p:nvSpPr>
          <p:cNvPr id="20" name="TextBox 19">
            <a:extLst>
              <a:ext uri="{FF2B5EF4-FFF2-40B4-BE49-F238E27FC236}">
                <a16:creationId xmlns:a16="http://schemas.microsoft.com/office/drawing/2014/main" id="{27A81D78-5CA4-4EA8-2EFD-B300CDFC13EC}"/>
              </a:ext>
            </a:extLst>
          </p:cNvPr>
          <p:cNvSpPr txBox="1"/>
          <p:nvPr/>
        </p:nvSpPr>
        <p:spPr>
          <a:xfrm>
            <a:off x="626986" y="1612057"/>
            <a:ext cx="3037430" cy="1569660"/>
          </a:xfrm>
          <a:prstGeom prst="rect">
            <a:avLst/>
          </a:prstGeom>
          <a:noFill/>
        </p:spPr>
        <p:txBody>
          <a:bodyPr wrap="square" rtlCol="0">
            <a:spAutoFit/>
          </a:bodyPr>
          <a:lstStyle/>
          <a:p>
            <a:pPr marL="342900" indent="-342900">
              <a:buFont typeface="Arial" panose="020B0604020202020204" pitchFamily="34" charset="0"/>
              <a:buChar char="•"/>
            </a:pPr>
            <a:r>
              <a:rPr lang="en-IN" sz="2400" b="1" dirty="0" err="1">
                <a:solidFill>
                  <a:schemeClr val="bg1">
                    <a:alpha val="0"/>
                  </a:schemeClr>
                </a:solidFill>
              </a:rPr>
              <a:t>Jupyter</a:t>
            </a:r>
            <a:r>
              <a:rPr lang="en-IN" sz="2400" b="1" dirty="0">
                <a:solidFill>
                  <a:schemeClr val="bg1">
                    <a:alpha val="0"/>
                  </a:schemeClr>
                </a:solidFill>
              </a:rPr>
              <a:t> Notebooks</a:t>
            </a:r>
          </a:p>
          <a:p>
            <a:pPr marL="342900" indent="-342900">
              <a:buFont typeface="Arial" panose="020B0604020202020204" pitchFamily="34" charset="0"/>
              <a:buChar char="•"/>
            </a:pPr>
            <a:r>
              <a:rPr lang="en-IN" sz="2400" b="1" dirty="0">
                <a:solidFill>
                  <a:schemeClr val="bg1">
                    <a:alpha val="0"/>
                  </a:schemeClr>
                </a:solidFill>
              </a:rPr>
              <a:t>Python</a:t>
            </a:r>
          </a:p>
          <a:p>
            <a:pPr marL="800100" lvl="1" indent="-342900">
              <a:buFont typeface="Arial" panose="020B0604020202020204" pitchFamily="34" charset="0"/>
              <a:buChar char="•"/>
            </a:pPr>
            <a:r>
              <a:rPr lang="en-IN" sz="2400" b="1" dirty="0">
                <a:solidFill>
                  <a:schemeClr val="bg1">
                    <a:alpha val="0"/>
                  </a:schemeClr>
                </a:solidFill>
              </a:rPr>
              <a:t>Pandas</a:t>
            </a:r>
          </a:p>
          <a:p>
            <a:pPr marL="800100" lvl="1" indent="-342900">
              <a:buFont typeface="Arial" panose="020B0604020202020204" pitchFamily="34" charset="0"/>
              <a:buChar char="•"/>
            </a:pPr>
            <a:r>
              <a:rPr lang="en-IN" sz="2400" b="1" dirty="0" err="1">
                <a:solidFill>
                  <a:schemeClr val="bg1">
                    <a:alpha val="0"/>
                  </a:schemeClr>
                </a:solidFill>
              </a:rPr>
              <a:t>numpy</a:t>
            </a:r>
            <a:endParaRPr lang="en-IN" sz="2400" b="1" dirty="0">
              <a:solidFill>
                <a:schemeClr val="bg1">
                  <a:alpha val="0"/>
                </a:schemeClr>
              </a:solidFill>
            </a:endParaRPr>
          </a:p>
        </p:txBody>
      </p:sp>
      <p:sp>
        <p:nvSpPr>
          <p:cNvPr id="21" name="TextBox 20">
            <a:extLst>
              <a:ext uri="{FF2B5EF4-FFF2-40B4-BE49-F238E27FC236}">
                <a16:creationId xmlns:a16="http://schemas.microsoft.com/office/drawing/2014/main" id="{59E33B11-9523-4859-81F6-0EDC3E5BB345}"/>
              </a:ext>
            </a:extLst>
          </p:cNvPr>
          <p:cNvSpPr txBox="1"/>
          <p:nvPr/>
        </p:nvSpPr>
        <p:spPr>
          <a:xfrm>
            <a:off x="8222812" y="1612057"/>
            <a:ext cx="3170083" cy="1569660"/>
          </a:xfrm>
          <a:prstGeom prst="rect">
            <a:avLst/>
          </a:prstGeom>
          <a:noFill/>
        </p:spPr>
        <p:txBody>
          <a:bodyPr wrap="square" rtlCol="0">
            <a:spAutoFit/>
          </a:bodyPr>
          <a:lstStyle/>
          <a:p>
            <a:pPr marL="342900" indent="-342900">
              <a:buFont typeface="Arial" panose="020B0604020202020204" pitchFamily="34" charset="0"/>
              <a:buChar char="•"/>
            </a:pPr>
            <a:r>
              <a:rPr lang="en-IN" sz="2400" b="1" dirty="0">
                <a:solidFill>
                  <a:schemeClr val="tx1">
                    <a:alpha val="0"/>
                  </a:schemeClr>
                </a:solidFill>
              </a:rPr>
              <a:t>Power BI</a:t>
            </a:r>
          </a:p>
          <a:p>
            <a:pPr marL="342900" indent="-342900">
              <a:buFont typeface="Arial" panose="020B0604020202020204" pitchFamily="34" charset="0"/>
              <a:buChar char="•"/>
            </a:pPr>
            <a:r>
              <a:rPr lang="en-IN" sz="2400" b="1" dirty="0">
                <a:solidFill>
                  <a:schemeClr val="tx1">
                    <a:alpha val="0"/>
                  </a:schemeClr>
                </a:solidFill>
              </a:rPr>
              <a:t>Python</a:t>
            </a:r>
          </a:p>
          <a:p>
            <a:pPr marL="800100" lvl="1" indent="-342900">
              <a:buFont typeface="Arial" panose="020B0604020202020204" pitchFamily="34" charset="0"/>
              <a:buChar char="•"/>
            </a:pPr>
            <a:r>
              <a:rPr lang="en-IN" sz="2400" b="1" dirty="0">
                <a:solidFill>
                  <a:schemeClr val="tx1">
                    <a:alpha val="0"/>
                  </a:schemeClr>
                </a:solidFill>
              </a:rPr>
              <a:t>Matplotlib</a:t>
            </a:r>
          </a:p>
          <a:p>
            <a:pPr marL="800100" lvl="1" indent="-342900">
              <a:buFont typeface="Arial" panose="020B0604020202020204" pitchFamily="34" charset="0"/>
              <a:buChar char="•"/>
            </a:pPr>
            <a:r>
              <a:rPr lang="en-IN" sz="2400" b="1" dirty="0">
                <a:solidFill>
                  <a:schemeClr val="tx1">
                    <a:alpha val="0"/>
                  </a:schemeClr>
                </a:solidFill>
              </a:rPr>
              <a:t>Seaborn</a:t>
            </a:r>
          </a:p>
        </p:txBody>
      </p:sp>
      <p:sp>
        <p:nvSpPr>
          <p:cNvPr id="22" name="TextBox 21">
            <a:extLst>
              <a:ext uri="{FF2B5EF4-FFF2-40B4-BE49-F238E27FC236}">
                <a16:creationId xmlns:a16="http://schemas.microsoft.com/office/drawing/2014/main" id="{ABE8D326-DD37-E66E-1283-F2F67A9DD394}"/>
              </a:ext>
            </a:extLst>
          </p:cNvPr>
          <p:cNvSpPr txBox="1"/>
          <p:nvPr/>
        </p:nvSpPr>
        <p:spPr>
          <a:xfrm>
            <a:off x="8222812" y="3685410"/>
            <a:ext cx="3170083" cy="1569660"/>
          </a:xfrm>
          <a:prstGeom prst="rect">
            <a:avLst/>
          </a:prstGeom>
          <a:noFill/>
        </p:spPr>
        <p:txBody>
          <a:bodyPr wrap="square" rtlCol="0">
            <a:spAutoFit/>
          </a:bodyPr>
          <a:lstStyle/>
          <a:p>
            <a:pPr marL="342900" indent="-342900">
              <a:buFont typeface="Arial" panose="020B0604020202020204" pitchFamily="34" charset="0"/>
              <a:buChar char="•"/>
            </a:pPr>
            <a:r>
              <a:rPr lang="en-IN" sz="2400" b="1" dirty="0">
                <a:solidFill>
                  <a:schemeClr val="tx1">
                    <a:alpha val="0"/>
                  </a:schemeClr>
                </a:solidFill>
              </a:rPr>
              <a:t>Python</a:t>
            </a:r>
          </a:p>
          <a:p>
            <a:pPr marL="800100" lvl="1" indent="-342900">
              <a:buFont typeface="Arial" panose="020B0604020202020204" pitchFamily="34" charset="0"/>
              <a:buChar char="•"/>
            </a:pPr>
            <a:r>
              <a:rPr lang="en-IN" sz="2400" b="1" dirty="0" err="1">
                <a:solidFill>
                  <a:schemeClr val="tx1">
                    <a:alpha val="0"/>
                  </a:schemeClr>
                </a:solidFill>
              </a:rPr>
              <a:t>StandardScaler</a:t>
            </a:r>
            <a:endParaRPr lang="en-IN" sz="2400" b="1" dirty="0">
              <a:solidFill>
                <a:schemeClr val="tx1">
                  <a:alpha val="0"/>
                </a:schemeClr>
              </a:solidFill>
            </a:endParaRPr>
          </a:p>
          <a:p>
            <a:pPr marL="800100" lvl="1" indent="-342900">
              <a:buFont typeface="Arial" panose="020B0604020202020204" pitchFamily="34" charset="0"/>
              <a:buChar char="•"/>
            </a:pPr>
            <a:r>
              <a:rPr lang="en-IN" sz="2400" b="1" dirty="0" err="1">
                <a:solidFill>
                  <a:schemeClr val="tx1">
                    <a:alpha val="0"/>
                  </a:schemeClr>
                </a:solidFill>
              </a:rPr>
              <a:t>Train_test_split</a:t>
            </a:r>
            <a:endParaRPr lang="en-IN" sz="2400" b="1" dirty="0">
              <a:solidFill>
                <a:schemeClr val="tx1">
                  <a:alpha val="0"/>
                </a:schemeClr>
              </a:solidFill>
            </a:endParaRPr>
          </a:p>
          <a:p>
            <a:pPr marL="800100" lvl="1" indent="-342900">
              <a:buFont typeface="Arial" panose="020B0604020202020204" pitchFamily="34" charset="0"/>
              <a:buChar char="•"/>
            </a:pPr>
            <a:r>
              <a:rPr lang="en-IN" sz="2400" b="1" dirty="0" err="1">
                <a:solidFill>
                  <a:schemeClr val="tx1">
                    <a:alpha val="0"/>
                  </a:schemeClr>
                </a:solidFill>
              </a:rPr>
              <a:t>LabelEncoder</a:t>
            </a:r>
            <a:endParaRPr lang="en-IN" sz="2400" b="1" dirty="0">
              <a:solidFill>
                <a:schemeClr val="tx1">
                  <a:alpha val="0"/>
                </a:schemeClr>
              </a:solidFill>
            </a:endParaRPr>
          </a:p>
        </p:txBody>
      </p:sp>
      <p:sp>
        <p:nvSpPr>
          <p:cNvPr id="23" name="TextBox 22">
            <a:extLst>
              <a:ext uri="{FF2B5EF4-FFF2-40B4-BE49-F238E27FC236}">
                <a16:creationId xmlns:a16="http://schemas.microsoft.com/office/drawing/2014/main" id="{9621E41D-D95C-E850-8C2B-8055D69701BE}"/>
              </a:ext>
            </a:extLst>
          </p:cNvPr>
          <p:cNvSpPr txBox="1"/>
          <p:nvPr/>
        </p:nvSpPr>
        <p:spPr>
          <a:xfrm>
            <a:off x="631921" y="3685410"/>
            <a:ext cx="3170083" cy="1569660"/>
          </a:xfrm>
          <a:prstGeom prst="rect">
            <a:avLst/>
          </a:prstGeom>
          <a:noFill/>
        </p:spPr>
        <p:txBody>
          <a:bodyPr wrap="square" rtlCol="0">
            <a:spAutoFit/>
          </a:bodyPr>
          <a:lstStyle/>
          <a:p>
            <a:pPr marL="342900" indent="-342900">
              <a:buFont typeface="Arial" panose="020B0604020202020204" pitchFamily="34" charset="0"/>
              <a:buChar char="•"/>
            </a:pPr>
            <a:r>
              <a:rPr lang="en-IN" sz="2400" b="1" dirty="0">
                <a:solidFill>
                  <a:schemeClr val="tx1">
                    <a:alpha val="0"/>
                  </a:schemeClr>
                </a:solidFill>
              </a:rPr>
              <a:t>Python</a:t>
            </a:r>
          </a:p>
          <a:p>
            <a:pPr marL="800100" lvl="1" indent="-342900">
              <a:buFont typeface="Arial" panose="020B0604020202020204" pitchFamily="34" charset="0"/>
              <a:buChar char="•"/>
            </a:pPr>
            <a:r>
              <a:rPr lang="en-IN" sz="2400" b="1" dirty="0" err="1">
                <a:solidFill>
                  <a:schemeClr val="tx1">
                    <a:alpha val="0"/>
                  </a:schemeClr>
                </a:solidFill>
              </a:rPr>
              <a:t>LinearRegression</a:t>
            </a:r>
            <a:endParaRPr lang="en-IN" sz="2400" b="1" dirty="0">
              <a:solidFill>
                <a:schemeClr val="tx1">
                  <a:alpha val="0"/>
                </a:schemeClr>
              </a:solidFill>
            </a:endParaRPr>
          </a:p>
          <a:p>
            <a:pPr marL="800100" lvl="1" indent="-342900">
              <a:buFont typeface="Arial" panose="020B0604020202020204" pitchFamily="34" charset="0"/>
              <a:buChar char="•"/>
            </a:pPr>
            <a:r>
              <a:rPr lang="en-IN" sz="2400" b="1" dirty="0">
                <a:solidFill>
                  <a:schemeClr val="tx1">
                    <a:alpha val="0"/>
                  </a:schemeClr>
                </a:solidFill>
              </a:rPr>
              <a:t>Scikit-Learn</a:t>
            </a:r>
          </a:p>
          <a:p>
            <a:pPr marL="800100" lvl="1" indent="-342900">
              <a:buFont typeface="Arial" panose="020B0604020202020204" pitchFamily="34" charset="0"/>
              <a:buChar char="•"/>
            </a:pPr>
            <a:endParaRPr lang="en-IN" sz="2400" b="1" dirty="0">
              <a:solidFill>
                <a:schemeClr val="tx1">
                  <a:alpha val="0"/>
                </a:schemeClr>
              </a:solidFill>
            </a:endParaRPr>
          </a:p>
        </p:txBody>
      </p:sp>
    </p:spTree>
    <p:extLst>
      <p:ext uri="{BB962C8B-B14F-4D97-AF65-F5344CB8AC3E}">
        <p14:creationId xmlns:p14="http://schemas.microsoft.com/office/powerpoint/2010/main" val="934946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1"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heel(4)">
                                      <p:cBhvr>
                                        <p:cTn id="11" dur="10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childTnLst>
                          </p:cTn>
                        </p:par>
                        <p:par>
                          <p:cTn id="17" fill="hold">
                            <p:stCondLst>
                              <p:cond delay="500"/>
                            </p:stCondLst>
                            <p:childTnLst>
                              <p:par>
                                <p:cTn id="18" presetID="16" presetClass="emph" presetSubtype="0" fill="hold" grpId="0" nodeType="afterEffect">
                                  <p:stCondLst>
                                    <p:cond delay="0"/>
                                  </p:stCondLst>
                                  <p:iterate type="lt">
                                    <p:tmPct val="4000"/>
                                  </p:iterate>
                                  <p:childTnLst>
                                    <p:set>
                                      <p:cBhvr override="childStyle">
                                        <p:cTn id="19" dur="1000" fill="hold"/>
                                        <p:tgtEl>
                                          <p:spTgt spid="20"/>
                                        </p:tgtEl>
                                        <p:attrNameLst>
                                          <p:attrName>style.color</p:attrName>
                                        </p:attrNameLst>
                                      </p:cBhvr>
                                      <p:to>
                                        <p:clrVal>
                                          <a:srgbClr val="FFFFFF"/>
                                        </p:clrVal>
                                      </p:to>
                                    </p:set>
                                    <p:set>
                                      <p:cBhvr>
                                        <p:cTn id="20" dur="1000" fill="hold"/>
                                        <p:tgtEl>
                                          <p:spTgt spid="20"/>
                                        </p:tgtEl>
                                        <p:attrNameLst>
                                          <p:attrName>fillcolor</p:attrName>
                                        </p:attrNameLst>
                                      </p:cBhvr>
                                      <p:to>
                                        <p:clrVal>
                                          <a:srgbClr val="FFFFFF"/>
                                        </p:clrVal>
                                      </p:to>
                                    </p:set>
                                    <p:set>
                                      <p:cBhvr>
                                        <p:cTn id="21" dur="1000" fill="hold"/>
                                        <p:tgtEl>
                                          <p:spTgt spid="20"/>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500"/>
                            </p:stCondLst>
                            <p:childTnLst>
                              <p:par>
                                <p:cTn id="28" presetID="16" presetClass="emph" presetSubtype="0" fill="hold" grpId="0" nodeType="afterEffect">
                                  <p:stCondLst>
                                    <p:cond delay="0"/>
                                  </p:stCondLst>
                                  <p:iterate type="lt">
                                    <p:tmPct val="4000"/>
                                  </p:iterate>
                                  <p:childTnLst>
                                    <p:set>
                                      <p:cBhvr override="childStyle">
                                        <p:cTn id="29" dur="1000" fill="hold"/>
                                        <p:tgtEl>
                                          <p:spTgt spid="21"/>
                                        </p:tgtEl>
                                        <p:attrNameLst>
                                          <p:attrName>style.color</p:attrName>
                                        </p:attrNameLst>
                                      </p:cBhvr>
                                      <p:to>
                                        <p:clrVal>
                                          <a:srgbClr val="FFFFFF"/>
                                        </p:clrVal>
                                      </p:to>
                                    </p:set>
                                    <p:set>
                                      <p:cBhvr>
                                        <p:cTn id="30" dur="1000" fill="hold"/>
                                        <p:tgtEl>
                                          <p:spTgt spid="21"/>
                                        </p:tgtEl>
                                        <p:attrNameLst>
                                          <p:attrName>fillcolor</p:attrName>
                                        </p:attrNameLst>
                                      </p:cBhvr>
                                      <p:to>
                                        <p:clrVal>
                                          <a:srgbClr val="FFFFFF"/>
                                        </p:clrVal>
                                      </p:to>
                                    </p:set>
                                    <p:set>
                                      <p:cBhvr>
                                        <p:cTn id="31" dur="1000" fill="hold"/>
                                        <p:tgtEl>
                                          <p:spTgt spid="21"/>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500"/>
                            </p:stCondLst>
                            <p:childTnLst>
                              <p:par>
                                <p:cTn id="38" presetID="16" presetClass="emph" presetSubtype="0" fill="hold" grpId="0" nodeType="afterEffect">
                                  <p:stCondLst>
                                    <p:cond delay="0"/>
                                  </p:stCondLst>
                                  <p:iterate type="lt">
                                    <p:tmPct val="4000"/>
                                  </p:iterate>
                                  <p:childTnLst>
                                    <p:set>
                                      <p:cBhvr override="childStyle">
                                        <p:cTn id="39" dur="1000" fill="hold"/>
                                        <p:tgtEl>
                                          <p:spTgt spid="22"/>
                                        </p:tgtEl>
                                        <p:attrNameLst>
                                          <p:attrName>style.color</p:attrName>
                                        </p:attrNameLst>
                                      </p:cBhvr>
                                      <p:to>
                                        <p:clrVal>
                                          <a:srgbClr val="FFFFFF"/>
                                        </p:clrVal>
                                      </p:to>
                                    </p:set>
                                    <p:set>
                                      <p:cBhvr>
                                        <p:cTn id="40" dur="1000" fill="hold"/>
                                        <p:tgtEl>
                                          <p:spTgt spid="22"/>
                                        </p:tgtEl>
                                        <p:attrNameLst>
                                          <p:attrName>fillcolor</p:attrName>
                                        </p:attrNameLst>
                                      </p:cBhvr>
                                      <p:to>
                                        <p:clrVal>
                                          <a:srgbClr val="FFFFFF"/>
                                        </p:clrVal>
                                      </p:to>
                                    </p:set>
                                    <p:set>
                                      <p:cBhvr>
                                        <p:cTn id="41" dur="1000" fill="hold"/>
                                        <p:tgtEl>
                                          <p:spTgt spid="22"/>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right)">
                                      <p:cBhvr>
                                        <p:cTn id="46" dur="500"/>
                                        <p:tgtEl>
                                          <p:spTgt spid="9"/>
                                        </p:tgtEl>
                                      </p:cBhvr>
                                    </p:animEffect>
                                  </p:childTnLst>
                                </p:cTn>
                              </p:par>
                            </p:childTnLst>
                          </p:cTn>
                        </p:par>
                        <p:par>
                          <p:cTn id="47" fill="hold">
                            <p:stCondLst>
                              <p:cond delay="500"/>
                            </p:stCondLst>
                            <p:childTnLst>
                              <p:par>
                                <p:cTn id="48" presetID="16" presetClass="emph" presetSubtype="0" fill="hold" grpId="0" nodeType="afterEffect">
                                  <p:stCondLst>
                                    <p:cond delay="0"/>
                                  </p:stCondLst>
                                  <p:iterate type="lt">
                                    <p:tmPct val="4000"/>
                                  </p:iterate>
                                  <p:childTnLst>
                                    <p:set>
                                      <p:cBhvr override="childStyle">
                                        <p:cTn id="49" dur="1000" fill="hold"/>
                                        <p:tgtEl>
                                          <p:spTgt spid="23"/>
                                        </p:tgtEl>
                                        <p:attrNameLst>
                                          <p:attrName>style.color</p:attrName>
                                        </p:attrNameLst>
                                      </p:cBhvr>
                                      <p:to>
                                        <p:clrVal>
                                          <a:srgbClr val="FFFFFF"/>
                                        </p:clrVal>
                                      </p:to>
                                    </p:set>
                                    <p:set>
                                      <p:cBhvr>
                                        <p:cTn id="50" dur="1000" fill="hold"/>
                                        <p:tgtEl>
                                          <p:spTgt spid="23"/>
                                        </p:tgtEl>
                                        <p:attrNameLst>
                                          <p:attrName>fillcolor</p:attrName>
                                        </p:attrNameLst>
                                      </p:cBhvr>
                                      <p:to>
                                        <p:clrVal>
                                          <a:srgbClr val="FFFFFF"/>
                                        </p:clrVal>
                                      </p:to>
                                    </p:set>
                                    <p:set>
                                      <p:cBhvr>
                                        <p:cTn id="51" dur="10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  &gt; </a:t>
            </a:r>
          </a:p>
        </p:txBody>
      </p:sp>
      <p:sp>
        <p:nvSpPr>
          <p:cNvPr id="3" name="TextBox 2">
            <a:extLst>
              <a:ext uri="{FF2B5EF4-FFF2-40B4-BE49-F238E27FC236}">
                <a16:creationId xmlns:a16="http://schemas.microsoft.com/office/drawing/2014/main" id="{80018163-EA79-DEF2-691D-34418787A4BF}"/>
              </a:ext>
            </a:extLst>
          </p:cNvPr>
          <p:cNvSpPr txBox="1"/>
          <p:nvPr/>
        </p:nvSpPr>
        <p:spPr>
          <a:xfrm>
            <a:off x="3757959" y="93331"/>
            <a:ext cx="2538324" cy="307777"/>
          </a:xfrm>
          <a:prstGeom prst="rect">
            <a:avLst/>
          </a:prstGeom>
          <a:noFill/>
        </p:spPr>
        <p:txBody>
          <a:bodyPr wrap="none" rtlCol="0">
            <a:spAutoFit/>
          </a:bodyPr>
          <a:lstStyle/>
          <a:p>
            <a:r>
              <a:rPr lang="en-IN" sz="1400" b="1" dirty="0">
                <a:solidFill>
                  <a:schemeClr val="bg1"/>
                </a:solidFill>
              </a:rPr>
              <a:t> USED TECHNIQUES AND TOOLS</a:t>
            </a:r>
          </a:p>
        </p:txBody>
      </p:sp>
      <p:sp>
        <p:nvSpPr>
          <p:cNvPr id="7" name="Rectangle: Rounded Corners 6">
            <a:extLst>
              <a:ext uri="{FF2B5EF4-FFF2-40B4-BE49-F238E27FC236}">
                <a16:creationId xmlns:a16="http://schemas.microsoft.com/office/drawing/2014/main" id="{790C3145-359F-49D0-5383-1701D274D0A0}"/>
              </a:ext>
            </a:extLst>
          </p:cNvPr>
          <p:cNvSpPr/>
          <p:nvPr/>
        </p:nvSpPr>
        <p:spPr>
          <a:xfrm>
            <a:off x="455271" y="1213385"/>
            <a:ext cx="11401449" cy="5187415"/>
          </a:xfrm>
          <a:prstGeom prst="roundRect">
            <a:avLst>
              <a:gd name="adj" fmla="val 5223"/>
            </a:avLst>
          </a:prstGeom>
          <a:solidFill>
            <a:schemeClr val="accent2">
              <a:lumMod val="75000"/>
              <a:alpha val="73000"/>
            </a:schemeClr>
          </a:solidFill>
          <a:ln w="38100">
            <a:solidFill>
              <a:schemeClr val="bg1"/>
            </a:solidFill>
          </a:ln>
          <a:effectLst>
            <a:outerShdw blurRad="254000" dist="114300" dir="60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2000"/>
                </a:schemeClr>
              </a:solidFill>
            </a:endParaRPr>
          </a:p>
        </p:txBody>
      </p:sp>
      <p:sp>
        <p:nvSpPr>
          <p:cNvPr id="14" name="TextBox 13">
            <a:extLst>
              <a:ext uri="{FF2B5EF4-FFF2-40B4-BE49-F238E27FC236}">
                <a16:creationId xmlns:a16="http://schemas.microsoft.com/office/drawing/2014/main" id="{2926DD60-3D30-B143-72CA-C5C7D2636D78}"/>
              </a:ext>
            </a:extLst>
          </p:cNvPr>
          <p:cNvSpPr txBox="1"/>
          <p:nvPr/>
        </p:nvSpPr>
        <p:spPr>
          <a:xfrm>
            <a:off x="455271" y="314305"/>
            <a:ext cx="2912962" cy="584775"/>
          </a:xfrm>
          <a:prstGeom prst="rect">
            <a:avLst/>
          </a:prstGeom>
          <a:noFill/>
        </p:spPr>
        <p:txBody>
          <a:bodyPr wrap="square" rtlCol="0">
            <a:spAutoFit/>
          </a:bodyPr>
          <a:lstStyle/>
          <a:p>
            <a:r>
              <a:rPr lang="en-IN" sz="3200" b="1" dirty="0">
                <a:solidFill>
                  <a:schemeClr val="bg1"/>
                </a:solidFill>
              </a:rPr>
              <a:t>DATA CLEANING</a:t>
            </a:r>
          </a:p>
        </p:txBody>
      </p:sp>
      <p:sp>
        <p:nvSpPr>
          <p:cNvPr id="2" name="TextBox 1">
            <a:extLst>
              <a:ext uri="{FF2B5EF4-FFF2-40B4-BE49-F238E27FC236}">
                <a16:creationId xmlns:a16="http://schemas.microsoft.com/office/drawing/2014/main" id="{1D3FA63C-9273-561C-C64D-2C4E95E3EBCC}"/>
              </a:ext>
            </a:extLst>
          </p:cNvPr>
          <p:cNvSpPr txBox="1"/>
          <p:nvPr/>
        </p:nvSpPr>
        <p:spPr>
          <a:xfrm>
            <a:off x="555586" y="1443841"/>
            <a:ext cx="11181143" cy="4985980"/>
          </a:xfrm>
          <a:prstGeom prst="rect">
            <a:avLst/>
          </a:prstGeom>
          <a:noFill/>
          <a:effectLst/>
        </p:spPr>
        <p:txBody>
          <a:bodyPr wrap="square" rtlCol="0">
            <a:spAutoFit/>
          </a:bodyPr>
          <a:lstStyle/>
          <a:p>
            <a:pPr marL="285750" indent="-285750">
              <a:buFont typeface="Arial" panose="020B0604020202020204" pitchFamily="34" charset="0"/>
              <a:buChar char="•"/>
            </a:pPr>
            <a:r>
              <a:rPr lang="en-US" sz="2000" b="1" dirty="0">
                <a:solidFill>
                  <a:schemeClr val="bg1">
                    <a:alpha val="0"/>
                  </a:schemeClr>
                </a:solidFill>
              </a:rPr>
              <a:t>Importing the dataset using pandas function </a:t>
            </a:r>
            <a:r>
              <a:rPr lang="en-US" sz="2000" b="1" dirty="0" err="1">
                <a:solidFill>
                  <a:schemeClr val="bg1">
                    <a:alpha val="0"/>
                  </a:schemeClr>
                </a:solidFill>
              </a:rPr>
              <a:t>pd.read_csv</a:t>
            </a:r>
            <a:r>
              <a:rPr lang="en-US" sz="2000" b="1" dirty="0">
                <a:solidFill>
                  <a:schemeClr val="bg1">
                    <a:alpha val="0"/>
                  </a:schemeClr>
                </a:solidFill>
              </a:rPr>
              <a:t>.</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Checking if there are any null values in the database using </a:t>
            </a:r>
            <a:r>
              <a:rPr lang="en-US" sz="2000" b="1" dirty="0" err="1">
                <a:solidFill>
                  <a:schemeClr val="bg1">
                    <a:alpha val="0"/>
                  </a:schemeClr>
                </a:solidFill>
              </a:rPr>
              <a:t>df.isnull</a:t>
            </a:r>
            <a:r>
              <a:rPr lang="en-US" sz="2000" b="1" dirty="0">
                <a:solidFill>
                  <a:schemeClr val="bg1">
                    <a:alpha val="0"/>
                  </a:schemeClr>
                </a:solidFill>
              </a:rPr>
              <a:t>().sum() function.</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Removing the duplicates using the </a:t>
            </a:r>
            <a:r>
              <a:rPr lang="en-US" sz="2000" b="1" dirty="0" err="1">
                <a:solidFill>
                  <a:schemeClr val="bg1">
                    <a:alpha val="0"/>
                  </a:schemeClr>
                </a:solidFill>
              </a:rPr>
              <a:t>df.drop_duplicates</a:t>
            </a:r>
            <a:r>
              <a:rPr lang="en-US" sz="2000" b="1" dirty="0">
                <a:solidFill>
                  <a:schemeClr val="bg1">
                    <a:alpha val="0"/>
                  </a:schemeClr>
                </a:solidFill>
              </a:rPr>
              <a:t>() function.</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Removing the nulls in the database using the </a:t>
            </a:r>
            <a:r>
              <a:rPr lang="en-US" sz="2000" b="1" dirty="0" err="1">
                <a:solidFill>
                  <a:schemeClr val="bg1">
                    <a:alpha val="0"/>
                  </a:schemeClr>
                </a:solidFill>
              </a:rPr>
              <a:t>df.dropna</a:t>
            </a:r>
            <a:r>
              <a:rPr lang="en-US" sz="2000" b="1" dirty="0">
                <a:solidFill>
                  <a:schemeClr val="bg1">
                    <a:alpha val="0"/>
                  </a:schemeClr>
                </a:solidFill>
              </a:rPr>
              <a:t>() function or </a:t>
            </a:r>
            <a:r>
              <a:rPr lang="en-US" sz="2000" b="1" dirty="0" err="1">
                <a:solidFill>
                  <a:schemeClr val="bg1">
                    <a:alpha val="0"/>
                  </a:schemeClr>
                </a:solidFill>
              </a:rPr>
              <a:t>df.fillna</a:t>
            </a:r>
            <a:r>
              <a:rPr lang="en-US" sz="2000" b="1" dirty="0">
                <a:solidFill>
                  <a:schemeClr val="bg1">
                    <a:alpha val="0"/>
                  </a:schemeClr>
                </a:solidFill>
              </a:rPr>
              <a:t>() function.</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Changing the Customer name column to ‘title’ format using the </a:t>
            </a:r>
            <a:r>
              <a:rPr lang="en-US" sz="2000" b="1" dirty="0" err="1">
                <a:solidFill>
                  <a:schemeClr val="bg1">
                    <a:alpha val="0"/>
                  </a:schemeClr>
                </a:solidFill>
              </a:rPr>
              <a:t>str.title</a:t>
            </a:r>
            <a:r>
              <a:rPr lang="en-US" sz="2000" b="1" dirty="0">
                <a:solidFill>
                  <a:schemeClr val="bg1">
                    <a:alpha val="0"/>
                  </a:schemeClr>
                </a:solidFill>
              </a:rPr>
              <a:t>() function.</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Replacing slashes ( / ) in the order date column to hyphens ( - ) and converting the column into ‘datetime’ datatype using </a:t>
            </a:r>
            <a:r>
              <a:rPr lang="en-US" sz="2000" b="1" dirty="0" err="1">
                <a:solidFill>
                  <a:schemeClr val="bg1">
                    <a:alpha val="0"/>
                  </a:schemeClr>
                </a:solidFill>
              </a:rPr>
              <a:t>pd.to_datetime</a:t>
            </a:r>
            <a:r>
              <a:rPr lang="en-US" sz="2000" b="1" dirty="0">
                <a:solidFill>
                  <a:schemeClr val="bg1">
                    <a:alpha val="0"/>
                  </a:schemeClr>
                </a:solidFill>
              </a:rPr>
              <a:t>() function.</a:t>
            </a:r>
          </a:p>
          <a:p>
            <a:pPr marL="285750" indent="-285750">
              <a:buFont typeface="Arial" panose="020B0604020202020204" pitchFamily="34" charset="0"/>
              <a:buChar char="•"/>
            </a:pPr>
            <a:endParaRPr lang="en-US" sz="2000" b="1" dirty="0">
              <a:solidFill>
                <a:schemeClr val="bg1">
                  <a:alpha val="0"/>
                </a:schemeClr>
              </a:solidFill>
            </a:endParaRPr>
          </a:p>
          <a:p>
            <a:pPr marL="285750" indent="-285750">
              <a:buFont typeface="Arial" panose="020B0604020202020204" pitchFamily="34" charset="0"/>
              <a:buChar char="•"/>
            </a:pPr>
            <a:r>
              <a:rPr lang="en-US" sz="2000" b="1" dirty="0">
                <a:solidFill>
                  <a:schemeClr val="bg1">
                    <a:alpha val="0"/>
                  </a:schemeClr>
                </a:solidFill>
              </a:rPr>
              <a:t>Extract the month, quarter of year and day from the column using </a:t>
            </a:r>
            <a:r>
              <a:rPr lang="en-US" sz="2000" b="1" dirty="0" err="1">
                <a:solidFill>
                  <a:schemeClr val="bg1">
                    <a:alpha val="0"/>
                  </a:schemeClr>
                </a:solidFill>
              </a:rPr>
              <a:t>dt.year</a:t>
            </a:r>
            <a:r>
              <a:rPr lang="en-US" sz="2000" b="1" dirty="0">
                <a:solidFill>
                  <a:schemeClr val="bg1">
                    <a:alpha val="0"/>
                  </a:schemeClr>
                </a:solidFill>
              </a:rPr>
              <a:t>(), </a:t>
            </a:r>
            <a:r>
              <a:rPr lang="en-US" sz="2000" b="1" dirty="0" err="1">
                <a:solidFill>
                  <a:schemeClr val="bg1">
                    <a:alpha val="0"/>
                  </a:schemeClr>
                </a:solidFill>
              </a:rPr>
              <a:t>dt.month</a:t>
            </a:r>
            <a:r>
              <a:rPr lang="en-US" sz="2000" b="1" dirty="0">
                <a:solidFill>
                  <a:schemeClr val="bg1">
                    <a:alpha val="0"/>
                  </a:schemeClr>
                </a:solidFill>
              </a:rPr>
              <a:t>() and </a:t>
            </a:r>
            <a:r>
              <a:rPr lang="en-US" sz="2000" b="1" dirty="0" err="1">
                <a:solidFill>
                  <a:schemeClr val="bg1">
                    <a:alpha val="0"/>
                  </a:schemeClr>
                </a:solidFill>
              </a:rPr>
              <a:t>dt.quarter</a:t>
            </a:r>
            <a:r>
              <a:rPr lang="en-US" sz="2000" b="1" dirty="0">
                <a:solidFill>
                  <a:schemeClr val="bg1">
                    <a:alpha val="0"/>
                  </a:schemeClr>
                </a:solidFill>
              </a:rPr>
              <a:t>() for convenient ML processing.</a:t>
            </a:r>
          </a:p>
          <a:p>
            <a:endParaRPr lang="en-IN" sz="2000" b="1" dirty="0">
              <a:solidFill>
                <a:schemeClr val="bg1">
                  <a:alpha val="0"/>
                </a:schemeClr>
              </a:solidFill>
            </a:endParaRPr>
          </a:p>
        </p:txBody>
      </p:sp>
    </p:spTree>
    <p:extLst>
      <p:ext uri="{BB962C8B-B14F-4D97-AF65-F5344CB8AC3E}">
        <p14:creationId xmlns:p14="http://schemas.microsoft.com/office/powerpoint/2010/main" val="3515223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mph" presetSubtype="0" fill="hold" grpId="0" nodeType="afterEffect">
                                  <p:stCondLst>
                                    <p:cond delay="0"/>
                                  </p:stCondLst>
                                  <p:iterate type="lt">
                                    <p:tmPct val="4000"/>
                                  </p:iterate>
                                  <p:childTnLst>
                                    <p:set>
                                      <p:cBhvr override="childStyle">
                                        <p:cTn id="17" dur="1000" fill="hold"/>
                                        <p:tgtEl>
                                          <p:spTgt spid="2"/>
                                        </p:tgtEl>
                                        <p:attrNameLst>
                                          <p:attrName>style.color</p:attrName>
                                        </p:attrNameLst>
                                      </p:cBhvr>
                                      <p:to>
                                        <p:clrVal>
                                          <a:srgbClr val="FFFFFF"/>
                                        </p:clrVal>
                                      </p:to>
                                    </p:set>
                                    <p:set>
                                      <p:cBhvr>
                                        <p:cTn id="18" dur="1000" fill="hold"/>
                                        <p:tgtEl>
                                          <p:spTgt spid="2"/>
                                        </p:tgtEl>
                                        <p:attrNameLst>
                                          <p:attrName>fillcolor</p:attrName>
                                        </p:attrNameLst>
                                      </p:cBhvr>
                                      <p:to>
                                        <p:clrVal>
                                          <a:srgbClr val="FFFFFF"/>
                                        </p:clrVal>
                                      </p:to>
                                    </p:set>
                                    <p:set>
                                      <p:cBhvr>
                                        <p:cTn id="19" dur="10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3000" b="-3000"/>
          </a:stretch>
        </a:blip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BE57740-92CE-8CFF-F623-D81A865F3DF9}"/>
              </a:ext>
            </a:extLst>
          </p:cNvPr>
          <p:cNvSpPr/>
          <p:nvPr/>
        </p:nvSpPr>
        <p:spPr>
          <a:xfrm>
            <a:off x="-579120" y="0"/>
            <a:ext cx="12771120" cy="1002283"/>
          </a:xfrm>
          <a:prstGeom prst="parallelogram">
            <a:avLst>
              <a:gd name="adj" fmla="val 0"/>
            </a:avLst>
          </a:prstGeom>
          <a:gradFill flip="none" rotWithShape="1">
            <a:gsLst>
              <a:gs pos="0">
                <a:schemeClr val="accent4">
                  <a:lumMod val="75000"/>
                </a:schemeClr>
              </a:gs>
              <a:gs pos="100000">
                <a:schemeClr val="accent4">
                  <a:lumMod val="50000"/>
                </a:schemeClr>
              </a:gs>
            </a:gsLst>
            <a:lin ang="108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400" b="1" dirty="0"/>
              <a:t>1. SUPERMART GROCERY SALES ANALYSIS</a:t>
            </a:r>
          </a:p>
        </p:txBody>
      </p:sp>
      <p:sp>
        <p:nvSpPr>
          <p:cNvPr id="3" name="TextBox 2">
            <a:extLst>
              <a:ext uri="{FF2B5EF4-FFF2-40B4-BE49-F238E27FC236}">
                <a16:creationId xmlns:a16="http://schemas.microsoft.com/office/drawing/2014/main" id="{80018163-EA79-DEF2-691D-34418787A4BF}"/>
              </a:ext>
            </a:extLst>
          </p:cNvPr>
          <p:cNvSpPr txBox="1"/>
          <p:nvPr/>
        </p:nvSpPr>
        <p:spPr>
          <a:xfrm>
            <a:off x="3678711" y="73838"/>
            <a:ext cx="2668166" cy="307777"/>
          </a:xfrm>
          <a:prstGeom prst="rect">
            <a:avLst/>
          </a:prstGeom>
          <a:noFill/>
        </p:spPr>
        <p:txBody>
          <a:bodyPr wrap="none" rtlCol="0">
            <a:spAutoFit/>
          </a:bodyPr>
          <a:lstStyle/>
          <a:p>
            <a:r>
              <a:rPr lang="en-IN" sz="1400" b="1" dirty="0">
                <a:solidFill>
                  <a:schemeClr val="bg1"/>
                </a:solidFill>
              </a:rPr>
              <a:t>&gt;  USED TECHNIQUES AND TOOLS</a:t>
            </a:r>
          </a:p>
        </p:txBody>
      </p:sp>
      <p:sp>
        <p:nvSpPr>
          <p:cNvPr id="14" name="TextBox 13">
            <a:extLst>
              <a:ext uri="{FF2B5EF4-FFF2-40B4-BE49-F238E27FC236}">
                <a16:creationId xmlns:a16="http://schemas.microsoft.com/office/drawing/2014/main" id="{2926DD60-3D30-B143-72CA-C5C7D2636D78}"/>
              </a:ext>
            </a:extLst>
          </p:cNvPr>
          <p:cNvSpPr txBox="1"/>
          <p:nvPr/>
        </p:nvSpPr>
        <p:spPr>
          <a:xfrm>
            <a:off x="455270" y="314305"/>
            <a:ext cx="6466391" cy="584775"/>
          </a:xfrm>
          <a:prstGeom prst="rect">
            <a:avLst/>
          </a:prstGeom>
          <a:noFill/>
        </p:spPr>
        <p:txBody>
          <a:bodyPr wrap="square" rtlCol="0">
            <a:spAutoFit/>
          </a:bodyPr>
          <a:lstStyle/>
          <a:p>
            <a:r>
              <a:rPr lang="en-IN" sz="3200" b="1" dirty="0">
                <a:solidFill>
                  <a:schemeClr val="bg1"/>
                </a:solidFill>
              </a:rPr>
              <a:t>DATA VISUALIZATION – using python</a:t>
            </a:r>
          </a:p>
        </p:txBody>
      </p:sp>
      <p:sp>
        <p:nvSpPr>
          <p:cNvPr id="10" name="Rectangle: Rounded Corners 9">
            <a:extLst>
              <a:ext uri="{FF2B5EF4-FFF2-40B4-BE49-F238E27FC236}">
                <a16:creationId xmlns:a16="http://schemas.microsoft.com/office/drawing/2014/main" id="{292EB7C6-4596-0005-8358-1713A7A28976}"/>
              </a:ext>
            </a:extLst>
          </p:cNvPr>
          <p:cNvSpPr/>
          <p:nvPr/>
        </p:nvSpPr>
        <p:spPr>
          <a:xfrm>
            <a:off x="394918" y="3475007"/>
            <a:ext cx="3418559" cy="2651205"/>
          </a:xfrm>
          <a:prstGeom prst="roundRect">
            <a:avLst>
              <a:gd name="adj" fmla="val 4006"/>
            </a:avLst>
          </a:prstGeom>
          <a:solidFill>
            <a:srgbClr val="FFE07D">
              <a:alpha val="60000"/>
            </a:srgbClr>
          </a:solidFill>
          <a:ln w="28575">
            <a:solidFill>
              <a:schemeClr val="tx1">
                <a:alpha val="7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804B06F-FE3C-5F44-1115-BB390E53E0EB}"/>
              </a:ext>
            </a:extLst>
          </p:cNvPr>
          <p:cNvSpPr/>
          <p:nvPr/>
        </p:nvSpPr>
        <p:spPr>
          <a:xfrm>
            <a:off x="4151089" y="3475007"/>
            <a:ext cx="3752576" cy="2651205"/>
          </a:xfrm>
          <a:prstGeom prst="roundRect">
            <a:avLst>
              <a:gd name="adj" fmla="val 4006"/>
            </a:avLst>
          </a:prstGeom>
          <a:solidFill>
            <a:srgbClr val="FFE07D">
              <a:alpha val="60000"/>
            </a:srgbClr>
          </a:solidFill>
          <a:ln w="28575">
            <a:solidFill>
              <a:schemeClr val="tx1">
                <a:alpha val="7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FA371D23-7425-0B8E-7A5B-B46053870AB9}"/>
              </a:ext>
            </a:extLst>
          </p:cNvPr>
          <p:cNvSpPr/>
          <p:nvPr/>
        </p:nvSpPr>
        <p:spPr>
          <a:xfrm>
            <a:off x="8241276" y="3475007"/>
            <a:ext cx="3555806" cy="2651205"/>
          </a:xfrm>
          <a:prstGeom prst="roundRect">
            <a:avLst>
              <a:gd name="adj" fmla="val 4006"/>
            </a:avLst>
          </a:prstGeom>
          <a:solidFill>
            <a:srgbClr val="FFE07D">
              <a:alpha val="60000"/>
            </a:srgbClr>
          </a:solidFill>
          <a:ln w="28575">
            <a:solidFill>
              <a:schemeClr val="tx1">
                <a:alpha val="7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BE80AB0-1798-B6CE-EA22-3B5E0DB7CB30}"/>
              </a:ext>
            </a:extLst>
          </p:cNvPr>
          <p:cNvPicPr>
            <a:picLocks noChangeAspect="1"/>
          </p:cNvPicPr>
          <p:nvPr/>
        </p:nvPicPr>
        <p:blipFill>
          <a:blip r:embed="rId3"/>
          <a:stretch>
            <a:fillRect/>
          </a:stretch>
        </p:blipFill>
        <p:spPr>
          <a:xfrm>
            <a:off x="394919" y="1242749"/>
            <a:ext cx="3418559" cy="2669263"/>
          </a:xfrm>
          <a:prstGeom prst="rect">
            <a:avLst/>
          </a:prstGeom>
          <a:ln w="28575">
            <a:solidFill>
              <a:schemeClr val="tx1"/>
            </a:solidFill>
          </a:ln>
          <a:effectLst>
            <a:outerShdw blurRad="203200" dist="101600" dir="5400000" sx="101000" sy="101000" algn="ctr" rotWithShape="0">
              <a:srgbClr val="000000">
                <a:alpha val="66000"/>
              </a:srgbClr>
            </a:outerShdw>
          </a:effectLst>
        </p:spPr>
      </p:pic>
      <p:pic>
        <p:nvPicPr>
          <p:cNvPr id="5" name="Picture 4">
            <a:extLst>
              <a:ext uri="{FF2B5EF4-FFF2-40B4-BE49-F238E27FC236}">
                <a16:creationId xmlns:a16="http://schemas.microsoft.com/office/drawing/2014/main" id="{ADAD488D-B87C-CF75-F460-242712CA24B3}"/>
              </a:ext>
            </a:extLst>
          </p:cNvPr>
          <p:cNvPicPr>
            <a:picLocks noChangeAspect="1"/>
          </p:cNvPicPr>
          <p:nvPr/>
        </p:nvPicPr>
        <p:blipFill>
          <a:blip r:embed="rId4"/>
          <a:stretch>
            <a:fillRect/>
          </a:stretch>
        </p:blipFill>
        <p:spPr>
          <a:xfrm>
            <a:off x="4151091" y="1230986"/>
            <a:ext cx="3752573" cy="2662968"/>
          </a:xfrm>
          <a:prstGeom prst="rect">
            <a:avLst/>
          </a:prstGeom>
          <a:ln w="28575">
            <a:solidFill>
              <a:schemeClr val="tx1"/>
            </a:solidFill>
          </a:ln>
          <a:effectLst>
            <a:outerShdw blurRad="203200" dist="101600" dir="5400000" sx="101000" sy="101000" algn="ctr" rotWithShape="0">
              <a:srgbClr val="000000">
                <a:alpha val="66000"/>
              </a:srgbClr>
            </a:outerShdw>
          </a:effectLst>
        </p:spPr>
      </p:pic>
      <p:pic>
        <p:nvPicPr>
          <p:cNvPr id="8" name="Picture 7">
            <a:extLst>
              <a:ext uri="{FF2B5EF4-FFF2-40B4-BE49-F238E27FC236}">
                <a16:creationId xmlns:a16="http://schemas.microsoft.com/office/drawing/2014/main" id="{8439DA52-3C65-4646-BF3D-4594CAF8451B}"/>
              </a:ext>
            </a:extLst>
          </p:cNvPr>
          <p:cNvPicPr>
            <a:picLocks noChangeAspect="1"/>
          </p:cNvPicPr>
          <p:nvPr/>
        </p:nvPicPr>
        <p:blipFill>
          <a:blip r:embed="rId5"/>
          <a:stretch>
            <a:fillRect/>
          </a:stretch>
        </p:blipFill>
        <p:spPr>
          <a:xfrm>
            <a:off x="8241277" y="1242749"/>
            <a:ext cx="3555804" cy="2651205"/>
          </a:xfrm>
          <a:prstGeom prst="rect">
            <a:avLst/>
          </a:prstGeom>
          <a:ln w="28575">
            <a:solidFill>
              <a:schemeClr val="tx1"/>
            </a:solidFill>
          </a:ln>
          <a:effectLst>
            <a:outerShdw blurRad="203200" dist="101600" dir="5400000" sx="101000" sy="101000" algn="ctr" rotWithShape="0">
              <a:srgbClr val="000000">
                <a:alpha val="66000"/>
              </a:srgbClr>
            </a:outerShdw>
          </a:effectLst>
        </p:spPr>
      </p:pic>
      <p:sp>
        <p:nvSpPr>
          <p:cNvPr id="13" name="TextBox 12">
            <a:extLst>
              <a:ext uri="{FF2B5EF4-FFF2-40B4-BE49-F238E27FC236}">
                <a16:creationId xmlns:a16="http://schemas.microsoft.com/office/drawing/2014/main" id="{3CDDE370-90E7-2E52-4456-41BBE7E53D30}"/>
              </a:ext>
            </a:extLst>
          </p:cNvPr>
          <p:cNvSpPr txBox="1"/>
          <p:nvPr/>
        </p:nvSpPr>
        <p:spPr>
          <a:xfrm>
            <a:off x="455270" y="4141949"/>
            <a:ext cx="3297854" cy="1754326"/>
          </a:xfrm>
          <a:prstGeom prst="rect">
            <a:avLst/>
          </a:prstGeom>
          <a:noFill/>
        </p:spPr>
        <p:txBody>
          <a:bodyPr wrap="square" rtlCol="0">
            <a:spAutoFit/>
          </a:bodyPr>
          <a:lstStyle/>
          <a:p>
            <a:r>
              <a:rPr lang="en-US" b="1" dirty="0">
                <a:solidFill>
                  <a:schemeClr val="tx1">
                    <a:alpha val="0"/>
                  </a:schemeClr>
                </a:solidFill>
              </a:rPr>
              <a:t>The top 5 cities are plotted out in a bar chart using matplotlib </a:t>
            </a:r>
          </a:p>
          <a:p>
            <a:r>
              <a:rPr lang="en-US" b="1" dirty="0">
                <a:solidFill>
                  <a:schemeClr val="tx1">
                    <a:alpha val="0"/>
                  </a:schemeClr>
                </a:solidFill>
              </a:rPr>
              <a:t>The top cities were Kanyakumari,</a:t>
            </a:r>
          </a:p>
          <a:p>
            <a:r>
              <a:rPr lang="en-US" b="1" dirty="0">
                <a:solidFill>
                  <a:schemeClr val="tx1">
                    <a:alpha val="0"/>
                  </a:schemeClr>
                </a:solidFill>
              </a:rPr>
              <a:t>Vellore, </a:t>
            </a:r>
            <a:r>
              <a:rPr lang="en-US" b="1" dirty="0" err="1">
                <a:solidFill>
                  <a:schemeClr val="tx1">
                    <a:alpha val="0"/>
                  </a:schemeClr>
                </a:solidFill>
              </a:rPr>
              <a:t>Bodi</a:t>
            </a:r>
            <a:r>
              <a:rPr lang="en-US" b="1" dirty="0">
                <a:solidFill>
                  <a:schemeClr val="tx1">
                    <a:alpha val="0"/>
                  </a:schemeClr>
                </a:solidFill>
              </a:rPr>
              <a:t>, </a:t>
            </a:r>
            <a:r>
              <a:rPr lang="en-US" b="1" dirty="0" err="1">
                <a:solidFill>
                  <a:schemeClr val="tx1">
                    <a:alpha val="0"/>
                  </a:schemeClr>
                </a:solidFill>
              </a:rPr>
              <a:t>Thirunelveli</a:t>
            </a:r>
            <a:r>
              <a:rPr lang="en-US" b="1" dirty="0">
                <a:solidFill>
                  <a:schemeClr val="tx1">
                    <a:alpha val="0"/>
                  </a:schemeClr>
                </a:solidFill>
              </a:rPr>
              <a:t>, </a:t>
            </a:r>
            <a:r>
              <a:rPr lang="en-US" b="1" dirty="0" err="1">
                <a:solidFill>
                  <a:schemeClr val="tx1">
                    <a:alpha val="0"/>
                  </a:schemeClr>
                </a:solidFill>
              </a:rPr>
              <a:t>Perambur</a:t>
            </a:r>
            <a:r>
              <a:rPr lang="en-US" b="1" dirty="0">
                <a:solidFill>
                  <a:schemeClr val="tx1">
                    <a:alpha val="0"/>
                  </a:schemeClr>
                </a:solidFill>
              </a:rPr>
              <a:t>.</a:t>
            </a:r>
          </a:p>
        </p:txBody>
      </p:sp>
      <p:sp>
        <p:nvSpPr>
          <p:cNvPr id="15" name="TextBox 14">
            <a:extLst>
              <a:ext uri="{FF2B5EF4-FFF2-40B4-BE49-F238E27FC236}">
                <a16:creationId xmlns:a16="http://schemas.microsoft.com/office/drawing/2014/main" id="{F445151A-5301-8742-B79B-439DF7F45D12}"/>
              </a:ext>
            </a:extLst>
          </p:cNvPr>
          <p:cNvSpPr txBox="1"/>
          <p:nvPr/>
        </p:nvSpPr>
        <p:spPr>
          <a:xfrm>
            <a:off x="4378450" y="4141949"/>
            <a:ext cx="3297854" cy="1200329"/>
          </a:xfrm>
          <a:prstGeom prst="rect">
            <a:avLst/>
          </a:prstGeom>
          <a:noFill/>
        </p:spPr>
        <p:txBody>
          <a:bodyPr wrap="square" rtlCol="0">
            <a:spAutoFit/>
          </a:bodyPr>
          <a:lstStyle/>
          <a:p>
            <a:r>
              <a:rPr lang="en-US" b="1" dirty="0">
                <a:solidFill>
                  <a:schemeClr val="tx1">
                    <a:alpha val="0"/>
                  </a:schemeClr>
                </a:solidFill>
              </a:rPr>
              <a:t>This boxplot shows that the sales were good for beverages, Oil and masala, and other meat items. </a:t>
            </a:r>
          </a:p>
        </p:txBody>
      </p:sp>
      <p:sp>
        <p:nvSpPr>
          <p:cNvPr id="16" name="TextBox 15">
            <a:extLst>
              <a:ext uri="{FF2B5EF4-FFF2-40B4-BE49-F238E27FC236}">
                <a16:creationId xmlns:a16="http://schemas.microsoft.com/office/drawing/2014/main" id="{4EAA02E7-81A2-6E3F-DDAB-673586149560}"/>
              </a:ext>
            </a:extLst>
          </p:cNvPr>
          <p:cNvSpPr txBox="1"/>
          <p:nvPr/>
        </p:nvSpPr>
        <p:spPr>
          <a:xfrm>
            <a:off x="8318172" y="4074979"/>
            <a:ext cx="3418558" cy="2031325"/>
          </a:xfrm>
          <a:prstGeom prst="rect">
            <a:avLst/>
          </a:prstGeom>
          <a:noFill/>
        </p:spPr>
        <p:txBody>
          <a:bodyPr wrap="square" rtlCol="0">
            <a:spAutoFit/>
          </a:bodyPr>
          <a:lstStyle/>
          <a:p>
            <a:r>
              <a:rPr lang="en-US" b="1" dirty="0">
                <a:solidFill>
                  <a:schemeClr val="tx1">
                    <a:alpha val="0"/>
                  </a:schemeClr>
                </a:solidFill>
              </a:rPr>
              <a:t>This heatmap is created by seaborn and is useful to get the correlation for various categories,</a:t>
            </a:r>
          </a:p>
          <a:p>
            <a:r>
              <a:rPr lang="en-US" b="1" dirty="0">
                <a:solidFill>
                  <a:schemeClr val="tx1">
                    <a:alpha val="0"/>
                  </a:schemeClr>
                </a:solidFill>
              </a:rPr>
              <a:t>We can see that the Sales and Profit columns are more related. Other columns are barely related or close to zero.</a:t>
            </a:r>
          </a:p>
        </p:txBody>
      </p:sp>
    </p:spTree>
    <p:extLst>
      <p:ext uri="{BB962C8B-B14F-4D97-AF65-F5344CB8AC3E}">
        <p14:creationId xmlns:p14="http://schemas.microsoft.com/office/powerpoint/2010/main" val="336091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par>
                          <p:cTn id="19" fill="hold">
                            <p:stCondLst>
                              <p:cond delay="2000"/>
                            </p:stCondLst>
                            <p:childTnLst>
                              <p:par>
                                <p:cTn id="20" presetID="16" presetClass="emph" presetSubtype="0" fill="hold" grpId="0" nodeType="afterEffect">
                                  <p:stCondLst>
                                    <p:cond delay="0"/>
                                  </p:stCondLst>
                                  <p:iterate type="lt">
                                    <p:tmPct val="4000"/>
                                  </p:iterate>
                                  <p:childTnLst>
                                    <p:set>
                                      <p:cBhvr override="childStyle">
                                        <p:cTn id="21" dur="500" fill="hold"/>
                                        <p:tgtEl>
                                          <p:spTgt spid="13"/>
                                        </p:tgtEl>
                                        <p:attrNameLst>
                                          <p:attrName>style.color</p:attrName>
                                        </p:attrNameLst>
                                      </p:cBhvr>
                                      <p:to>
                                        <p:clrVal>
                                          <a:srgbClr val="000000"/>
                                        </p:clrVal>
                                      </p:to>
                                    </p:set>
                                    <p:set>
                                      <p:cBhvr>
                                        <p:cTn id="22" dur="500" fill="hold"/>
                                        <p:tgtEl>
                                          <p:spTgt spid="13"/>
                                        </p:tgtEl>
                                        <p:attrNameLst>
                                          <p:attrName>fillcolor</p:attrName>
                                        </p:attrNameLst>
                                      </p:cBhvr>
                                      <p:to>
                                        <p:clrVal>
                                          <a:srgbClr val="000000"/>
                                        </p:clrVal>
                                      </p:to>
                                    </p:set>
                                    <p:set>
                                      <p:cBhvr>
                                        <p:cTn id="23" dur="500" fill="hold"/>
                                        <p:tgtEl>
                                          <p:spTgt spid="13"/>
                                        </p:tgtEl>
                                        <p:attrNameLst>
                                          <p:attrName>fill.type</p:attrName>
                                        </p:attrNameLst>
                                      </p:cBhvr>
                                      <p:to>
                                        <p:strVal val="solid"/>
                                      </p:to>
                                    </p:set>
                                  </p:childTnLst>
                                </p:cTn>
                              </p:par>
                            </p:childTnLst>
                          </p:cTn>
                        </p:par>
                        <p:par>
                          <p:cTn id="24" fill="hold">
                            <p:stCondLst>
                              <p:cond delay="478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528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780"/>
                            </p:stCondLst>
                            <p:childTnLst>
                              <p:par>
                                <p:cTn id="35" presetID="16" presetClass="emph" presetSubtype="0" fill="hold" grpId="0" nodeType="afterEffect">
                                  <p:stCondLst>
                                    <p:cond delay="0"/>
                                  </p:stCondLst>
                                  <p:iterate type="lt">
                                    <p:tmPct val="4000"/>
                                  </p:iterate>
                                  <p:childTnLst>
                                    <p:set>
                                      <p:cBhvr override="childStyle">
                                        <p:cTn id="36" dur="500" fill="hold"/>
                                        <p:tgtEl>
                                          <p:spTgt spid="15"/>
                                        </p:tgtEl>
                                        <p:attrNameLst>
                                          <p:attrName>style.color</p:attrName>
                                        </p:attrNameLst>
                                      </p:cBhvr>
                                      <p:to>
                                        <p:clrVal>
                                          <a:srgbClr val="000000"/>
                                        </p:clrVal>
                                      </p:to>
                                    </p:set>
                                    <p:set>
                                      <p:cBhvr>
                                        <p:cTn id="37" dur="500" fill="hold"/>
                                        <p:tgtEl>
                                          <p:spTgt spid="15"/>
                                        </p:tgtEl>
                                        <p:attrNameLst>
                                          <p:attrName>fillcolor</p:attrName>
                                        </p:attrNameLst>
                                      </p:cBhvr>
                                      <p:to>
                                        <p:clrVal>
                                          <a:srgbClr val="000000"/>
                                        </p:clrVal>
                                      </p:to>
                                    </p:set>
                                    <p:set>
                                      <p:cBhvr>
                                        <p:cTn id="38" dur="500" fill="hold"/>
                                        <p:tgtEl>
                                          <p:spTgt spid="15"/>
                                        </p:tgtEl>
                                        <p:attrNameLst>
                                          <p:attrName>fill.type</p:attrName>
                                        </p:attrNameLst>
                                      </p:cBhvr>
                                      <p:to>
                                        <p:strVal val="solid"/>
                                      </p:to>
                                    </p:set>
                                  </p:childTnLst>
                                </p:cTn>
                              </p:par>
                            </p:childTnLst>
                          </p:cTn>
                        </p:par>
                        <p:par>
                          <p:cTn id="39" fill="hold">
                            <p:stCondLst>
                              <p:cond delay="7860"/>
                            </p:stCondLst>
                            <p:childTnLst>
                              <p:par>
                                <p:cTn id="40" presetID="42"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par>
                          <p:cTn id="45" fill="hold">
                            <p:stCondLst>
                              <p:cond delay="8360"/>
                            </p:stCondLst>
                            <p:childTnLst>
                              <p:par>
                                <p:cTn id="46" presetID="22"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par>
                          <p:cTn id="49" fill="hold">
                            <p:stCondLst>
                              <p:cond delay="8860"/>
                            </p:stCondLst>
                            <p:childTnLst>
                              <p:par>
                                <p:cTn id="50" presetID="16" presetClass="emph" presetSubtype="0" fill="hold" grpId="0" nodeType="afterEffect">
                                  <p:stCondLst>
                                    <p:cond delay="0"/>
                                  </p:stCondLst>
                                  <p:iterate type="lt">
                                    <p:tmPct val="4000"/>
                                  </p:iterate>
                                  <p:childTnLst>
                                    <p:set>
                                      <p:cBhvr override="childStyle">
                                        <p:cTn id="51" dur="500" fill="hold"/>
                                        <p:tgtEl>
                                          <p:spTgt spid="16"/>
                                        </p:tgtEl>
                                        <p:attrNameLst>
                                          <p:attrName>style.color</p:attrName>
                                        </p:attrNameLst>
                                      </p:cBhvr>
                                      <p:to>
                                        <p:clrVal>
                                          <a:srgbClr val="000000"/>
                                        </p:clrVal>
                                      </p:to>
                                    </p:set>
                                    <p:set>
                                      <p:cBhvr>
                                        <p:cTn id="52" dur="500" fill="hold"/>
                                        <p:tgtEl>
                                          <p:spTgt spid="16"/>
                                        </p:tgtEl>
                                        <p:attrNameLst>
                                          <p:attrName>fillcolor</p:attrName>
                                        </p:attrNameLst>
                                      </p:cBhvr>
                                      <p:to>
                                        <p:clrVal>
                                          <a:srgbClr val="000000"/>
                                        </p:clrVal>
                                      </p:to>
                                    </p:set>
                                    <p:set>
                                      <p:cBhvr>
                                        <p:cTn id="53"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animBg="1"/>
      <p:bldP spid="11" grpId="0" animBg="1"/>
      <p:bldP spid="12" grpId="0" animBg="1"/>
      <p:bldP spid="13" grpId="0"/>
      <p:bldP spid="15" grpId="0"/>
      <p:bldP spid="16" grpId="0"/>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242852"/>
      </a:dk2>
      <a:lt2>
        <a:srgbClr val="ACCBF9"/>
      </a:lt2>
      <a:accent1>
        <a:srgbClr val="4A66AC"/>
      </a:accent1>
      <a:accent2>
        <a:srgbClr val="629DD1"/>
      </a:accent2>
      <a:accent3>
        <a:srgbClr val="297FD5"/>
      </a:accent3>
      <a:accent4>
        <a:srgbClr val="54CE10"/>
      </a:accent4>
      <a:accent5>
        <a:srgbClr val="FF9B15"/>
      </a:accent5>
      <a:accent6>
        <a:srgbClr val="EB1D1D"/>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TotalTime>
  <Words>4690</Words>
  <Application>Microsoft Office PowerPoint</Application>
  <PresentationFormat>Widescreen</PresentationFormat>
  <Paragraphs>522</Paragraphs>
  <Slides>48</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Black</vt:lpstr>
      <vt:lpstr>Bahnschrift</vt:lpstr>
      <vt:lpstr>Calibri</vt:lpstr>
      <vt:lpstr>Calibri Light</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Sakir Ahmed</dc:creator>
  <cp:lastModifiedBy>Sakir Ahmed</cp:lastModifiedBy>
  <cp:revision>32</cp:revision>
  <dcterms:created xsi:type="dcterms:W3CDTF">2024-10-14T12:37:22Z</dcterms:created>
  <dcterms:modified xsi:type="dcterms:W3CDTF">2024-10-26T06:47:39Z</dcterms:modified>
</cp:coreProperties>
</file>